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86" r:id="rId6"/>
    <p:sldId id="261" r:id="rId7"/>
    <p:sldId id="277" r:id="rId8"/>
    <p:sldId id="260" r:id="rId9"/>
    <p:sldId id="262" r:id="rId10"/>
    <p:sldId id="287" r:id="rId11"/>
    <p:sldId id="272" r:id="rId12"/>
    <p:sldId id="273" r:id="rId13"/>
    <p:sldId id="265" r:id="rId14"/>
    <p:sldId id="270" r:id="rId15"/>
    <p:sldId id="268" r:id="rId16"/>
    <p:sldId id="269" r:id="rId17"/>
    <p:sldId id="263" r:id="rId18"/>
    <p:sldId id="284" r:id="rId19"/>
    <p:sldId id="278" r:id="rId20"/>
    <p:sldId id="279" r:id="rId21"/>
    <p:sldId id="271" r:id="rId22"/>
    <p:sldId id="280" r:id="rId23"/>
    <p:sldId id="281" r:id="rId24"/>
    <p:sldId id="282" r:id="rId25"/>
    <p:sldId id="288" r:id="rId26"/>
    <p:sldId id="267" r:id="rId27"/>
    <p:sldId id="276" r:id="rId2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60193833800" initials="6" lastIdx="1" clrIdx="0">
    <p:extLst>
      <p:ext uri="{19B8F6BF-5375-455C-9EA6-DF929625EA0E}">
        <p15:presenceInfo xmlns:p15="http://schemas.microsoft.com/office/powerpoint/2012/main" userId="750d788d690ff43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7A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60"/>
      </p:cViewPr>
      <p:guideLst>
        <p:guide orient="horz" pos="2183"/>
        <p:guide pos="34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23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99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2"/>
            <a:ext cx="4011084" cy="116204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258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053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3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72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3833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867"/>
            <a:ext cx="7315200" cy="80433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79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5167"/>
            <a:ext cx="2743200" cy="5850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5167"/>
            <a:ext cx="8026400" cy="585046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2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27381" y="1508787"/>
            <a:ext cx="11329259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6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541173" y="2411015"/>
            <a:ext cx="11329259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226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9563" y="0"/>
            <a:ext cx="10032437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639616" y="1316766"/>
            <a:ext cx="921702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6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653408" y="2218994"/>
            <a:ext cx="921702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326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1485"/>
            <a:ext cx="10363200" cy="14689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7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6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3133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185"/>
            <a:ext cx="10363200" cy="1500716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43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43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4584"/>
            <a:ext cx="5386917" cy="6413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5934"/>
            <a:ext cx="5386917" cy="39497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4584"/>
            <a:ext cx="5389033" cy="6413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5934"/>
            <a:ext cx="5389033" cy="39497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7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82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1219170" rtl="0" eaLnBrk="1" latinLnBrk="1" hangingPunct="1">
        <a:spcBef>
          <a:spcPct val="0"/>
        </a:spcBef>
        <a:buNone/>
        <a:defRPr sz="4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9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MPUSarjanaMuda" TargetMode="External"/><Relationship Id="rId2" Type="http://schemas.openxmlformats.org/officeDocument/2006/relationships/hyperlink" Target="https://tinyurl.com/MPUDiploma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1407047"/>
            <a:ext cx="10363200" cy="1468967"/>
          </a:xfrm>
        </p:spPr>
        <p:txBody>
          <a:bodyPr/>
          <a:lstStyle/>
          <a:p>
            <a:r>
              <a:rPr lang="en-US" b="1" dirty="0"/>
              <a:t>AMALAN BAIK</a:t>
            </a:r>
            <a:endParaRPr lang="en-MY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27274" y="3465513"/>
            <a:ext cx="8534400" cy="17526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PENYEDIAAN KERTAS CADANGAN SEMAKAN KURIKULUM</a:t>
            </a:r>
            <a:endParaRPr lang="en-MY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4FEBDE-2775-7ADE-0F82-BDD1BE6535A6}"/>
              </a:ext>
            </a:extLst>
          </p:cNvPr>
          <p:cNvSpPr txBox="1"/>
          <p:nvPr/>
        </p:nvSpPr>
        <p:spPr>
          <a:xfrm>
            <a:off x="5448300" y="5807612"/>
            <a:ext cx="6607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MY" dirty="0"/>
              <a:t>Pusat </a:t>
            </a:r>
            <a:r>
              <a:rPr lang="en-MY" dirty="0" err="1"/>
              <a:t>Pengurusan</a:t>
            </a:r>
            <a:r>
              <a:rPr lang="en-MY" dirty="0"/>
              <a:t> </a:t>
            </a:r>
            <a:r>
              <a:rPr lang="en-MY" dirty="0" err="1"/>
              <a:t>Kecemerlangan</a:t>
            </a:r>
            <a:r>
              <a:rPr lang="en-MY" dirty="0"/>
              <a:t> dan </a:t>
            </a:r>
            <a:r>
              <a:rPr lang="en-MY" dirty="0" err="1"/>
              <a:t>Inovasi</a:t>
            </a:r>
            <a:r>
              <a:rPr lang="en-MY" dirty="0"/>
              <a:t> </a:t>
            </a:r>
            <a:r>
              <a:rPr lang="en-MY" dirty="0" err="1"/>
              <a:t>Akademik</a:t>
            </a:r>
            <a:r>
              <a:rPr lang="en-MY" dirty="0"/>
              <a:t> (</a:t>
            </a:r>
            <a:r>
              <a:rPr lang="en-MY" dirty="0" err="1"/>
              <a:t>CoMAE-i</a:t>
            </a:r>
            <a:r>
              <a:rPr lang="en-MY" dirty="0"/>
              <a:t>) </a:t>
            </a:r>
          </a:p>
          <a:p>
            <a:pPr algn="r"/>
            <a:r>
              <a:rPr lang="en-MY" dirty="0"/>
              <a:t>1 September 2022</a:t>
            </a:r>
          </a:p>
        </p:txBody>
      </p:sp>
    </p:spTree>
    <p:extLst>
      <p:ext uri="{BB962C8B-B14F-4D97-AF65-F5344CB8AC3E}">
        <p14:creationId xmlns:p14="http://schemas.microsoft.com/office/powerpoint/2010/main" val="1523527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9372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ms-MY" sz="4000" dirty="0"/>
              <a:t>Komponen/ Maklumat yang Diubah </a:t>
            </a:r>
            <a:br>
              <a:rPr lang="ms-MY" sz="4000" dirty="0"/>
            </a:br>
            <a:r>
              <a:rPr lang="ms-MY" sz="4000" dirty="0"/>
              <a:t>dan Struktur Baharu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2277978"/>
            <a:ext cx="9531927" cy="3847655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Matriks Objektif Pendidikan Program (PEO) melawan Hasil Pembelajaran Program (PLO) perlu dipetakan berdasarkan tahap taksonomi seperti contoh jadual berikut:</a:t>
            </a:r>
          </a:p>
          <a:p>
            <a:pPr algn="just"/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969180"/>
              </p:ext>
            </p:extLst>
          </p:nvPr>
        </p:nvGraphicFramePr>
        <p:xfrm>
          <a:off x="1710688" y="3643100"/>
          <a:ext cx="9071999" cy="248253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94164">
                  <a:extLst>
                    <a:ext uri="{9D8B030D-6E8A-4147-A177-3AD203B41FA5}">
                      <a16:colId xmlns:a16="http://schemas.microsoft.com/office/drawing/2014/main" val="523583274"/>
                    </a:ext>
                  </a:extLst>
                </a:gridCol>
                <a:gridCol w="647716">
                  <a:extLst>
                    <a:ext uri="{9D8B030D-6E8A-4147-A177-3AD203B41FA5}">
                      <a16:colId xmlns:a16="http://schemas.microsoft.com/office/drawing/2014/main" val="1548682937"/>
                    </a:ext>
                  </a:extLst>
                </a:gridCol>
                <a:gridCol w="545393">
                  <a:extLst>
                    <a:ext uri="{9D8B030D-6E8A-4147-A177-3AD203B41FA5}">
                      <a16:colId xmlns:a16="http://schemas.microsoft.com/office/drawing/2014/main" val="554059554"/>
                    </a:ext>
                  </a:extLst>
                </a:gridCol>
                <a:gridCol w="527511">
                  <a:extLst>
                    <a:ext uri="{9D8B030D-6E8A-4147-A177-3AD203B41FA5}">
                      <a16:colId xmlns:a16="http://schemas.microsoft.com/office/drawing/2014/main" val="993644476"/>
                    </a:ext>
                  </a:extLst>
                </a:gridCol>
                <a:gridCol w="561287">
                  <a:extLst>
                    <a:ext uri="{9D8B030D-6E8A-4147-A177-3AD203B41FA5}">
                      <a16:colId xmlns:a16="http://schemas.microsoft.com/office/drawing/2014/main" val="1451319217"/>
                    </a:ext>
                  </a:extLst>
                </a:gridCol>
                <a:gridCol w="645729">
                  <a:extLst>
                    <a:ext uri="{9D8B030D-6E8A-4147-A177-3AD203B41FA5}">
                      <a16:colId xmlns:a16="http://schemas.microsoft.com/office/drawing/2014/main" val="937748300"/>
                    </a:ext>
                  </a:extLst>
                </a:gridCol>
                <a:gridCol w="671559">
                  <a:extLst>
                    <a:ext uri="{9D8B030D-6E8A-4147-A177-3AD203B41FA5}">
                      <a16:colId xmlns:a16="http://schemas.microsoft.com/office/drawing/2014/main" val="1969871070"/>
                    </a:ext>
                  </a:extLst>
                </a:gridCol>
                <a:gridCol w="537446">
                  <a:extLst>
                    <a:ext uri="{9D8B030D-6E8A-4147-A177-3AD203B41FA5}">
                      <a16:colId xmlns:a16="http://schemas.microsoft.com/office/drawing/2014/main" val="165512895"/>
                    </a:ext>
                  </a:extLst>
                </a:gridCol>
                <a:gridCol w="537446">
                  <a:extLst>
                    <a:ext uri="{9D8B030D-6E8A-4147-A177-3AD203B41FA5}">
                      <a16:colId xmlns:a16="http://schemas.microsoft.com/office/drawing/2014/main" val="1863548692"/>
                    </a:ext>
                  </a:extLst>
                </a:gridCol>
                <a:gridCol w="671559">
                  <a:extLst>
                    <a:ext uri="{9D8B030D-6E8A-4147-A177-3AD203B41FA5}">
                      <a16:colId xmlns:a16="http://schemas.microsoft.com/office/drawing/2014/main" val="2291341956"/>
                    </a:ext>
                  </a:extLst>
                </a:gridCol>
                <a:gridCol w="671559">
                  <a:extLst>
                    <a:ext uri="{9D8B030D-6E8A-4147-A177-3AD203B41FA5}">
                      <a16:colId xmlns:a16="http://schemas.microsoft.com/office/drawing/2014/main" val="1294231148"/>
                    </a:ext>
                  </a:extLst>
                </a:gridCol>
                <a:gridCol w="660630">
                  <a:extLst>
                    <a:ext uri="{9D8B030D-6E8A-4147-A177-3AD203B41FA5}">
                      <a16:colId xmlns:a16="http://schemas.microsoft.com/office/drawing/2014/main" val="1834604781"/>
                    </a:ext>
                  </a:extLst>
                </a:gridCol>
              </a:tblGrid>
              <a:tr h="113264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MY" sz="1400" b="1" dirty="0">
                          <a:effectLst/>
                        </a:rPr>
                        <a:t>                   PLO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MY" sz="1400" b="1" dirty="0">
                          <a:effectLst/>
                        </a:rPr>
                        <a:t>        PEO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1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2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3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4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5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6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7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8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 9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10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302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PLO 11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14259"/>
                  </a:ext>
                </a:extLst>
              </a:tr>
              <a:tr h="33415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PEO 1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C3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C4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9363231"/>
                  </a:ext>
                </a:extLst>
              </a:tr>
              <a:tr h="34078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PEO 2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A2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A2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A2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0331875"/>
                  </a:ext>
                </a:extLst>
              </a:tr>
              <a:tr h="33415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PEO 3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A2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A2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A2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A2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2326278"/>
                  </a:ext>
                </a:extLst>
              </a:tr>
              <a:tr h="34078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PEO 4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P3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MY" sz="1400" dirty="0">
                          <a:effectLst/>
                        </a:rPr>
                        <a:t>A2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4316015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699491" y="3620655"/>
            <a:ext cx="2364509" cy="11545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54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93002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ms-MY" sz="4000" dirty="0"/>
              <a:t>Komponen/ Maklumat yang Diubah </a:t>
            </a:r>
            <a:br>
              <a:rPr lang="ms-MY" sz="4000" dirty="0"/>
            </a:br>
            <a:r>
              <a:rPr lang="ms-MY" sz="4000" dirty="0"/>
              <a:t>dan Struktur Baharu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2085474"/>
            <a:ext cx="9531927" cy="4040160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Matriks Hasil Pembelajaran Program (PLO) Lawan Hasil Pembelajaran MQF perlu dipetakan berdasarkan tahap taksonomi seperti contoh jadual berikut:</a:t>
            </a:r>
          </a:p>
          <a:p>
            <a:pPr algn="just"/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925600"/>
              </p:ext>
            </p:extLst>
          </p:nvPr>
        </p:nvGraphicFramePr>
        <p:xfrm>
          <a:off x="1807266" y="3213841"/>
          <a:ext cx="8879206" cy="29337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22206">
                  <a:extLst>
                    <a:ext uri="{9D8B030D-6E8A-4147-A177-3AD203B41FA5}">
                      <a16:colId xmlns:a16="http://schemas.microsoft.com/office/drawing/2014/main" val="356143426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3013573202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1659453238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1217823791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2225079656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54951832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1703664534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4006487944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154828383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540863851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2511298693"/>
                    </a:ext>
                  </a:extLst>
                </a:gridCol>
                <a:gridCol w="687000">
                  <a:extLst>
                    <a:ext uri="{9D8B030D-6E8A-4147-A177-3AD203B41FA5}">
                      <a16:colId xmlns:a16="http://schemas.microsoft.com/office/drawing/2014/main" val="4291624144"/>
                    </a:ext>
                  </a:extLst>
                </a:gridCol>
              </a:tblGrid>
              <a:tr h="905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R" sz="1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 b="1" dirty="0">
                          <a:effectLst/>
                        </a:rPr>
                        <a:t>            MQF </a:t>
                      </a:r>
                      <a:endParaRPr lang="en-MY" sz="14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R" sz="1400" b="1" dirty="0">
                          <a:effectLst/>
                        </a:rPr>
                        <a:t> PLO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>
                          <a:effectLst/>
                        </a:rPr>
                        <a:t>MQF</a:t>
                      </a:r>
                      <a:r>
                        <a:rPr lang="es-CR" sz="1400" b="1">
                          <a:effectLst/>
                        </a:rPr>
                        <a:t>1</a:t>
                      </a:r>
                      <a:endParaRPr lang="en-MY" sz="14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>
                          <a:effectLst/>
                        </a:rPr>
                        <a:t>MQF2</a:t>
                      </a:r>
                      <a:endParaRPr lang="en-MY" sz="14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>
                          <a:effectLst/>
                        </a:rPr>
                        <a:t>MQF3a</a:t>
                      </a:r>
                      <a:endParaRPr lang="en-MY" sz="14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>
                          <a:effectLst/>
                        </a:rPr>
                        <a:t>MQF3b</a:t>
                      </a:r>
                      <a:endParaRPr lang="en-MY" sz="14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>
                          <a:effectLst/>
                        </a:rPr>
                        <a:t>MQF3c</a:t>
                      </a:r>
                      <a:endParaRPr lang="en-MY" sz="14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>
                          <a:effectLst/>
                        </a:rPr>
                        <a:t>MQF3d</a:t>
                      </a:r>
                      <a:endParaRPr lang="en-MY" sz="14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>
                          <a:effectLst/>
                        </a:rPr>
                        <a:t>MQF3e</a:t>
                      </a:r>
                      <a:endParaRPr lang="en-MY" sz="14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>
                          <a:effectLst/>
                        </a:rPr>
                        <a:t>MQF3f</a:t>
                      </a:r>
                      <a:endParaRPr lang="en-MY" sz="14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>
                          <a:effectLst/>
                        </a:rPr>
                        <a:t>MQF4a</a:t>
                      </a:r>
                      <a:endParaRPr lang="en-MY" sz="14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>
                          <a:effectLst/>
                        </a:rPr>
                        <a:t>MQF4b</a:t>
                      </a:r>
                      <a:endParaRPr lang="en-MY" sz="14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0"/>
                        </a:spcAft>
                      </a:pPr>
                      <a:r>
                        <a:rPr lang="en-MY" sz="1400" b="1" dirty="0">
                          <a:effectLst/>
                        </a:rPr>
                        <a:t>MQF5</a:t>
                      </a:r>
                      <a:endParaRPr lang="en-MY" sz="1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083189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400">
                          <a:effectLst/>
                        </a:rPr>
                        <a:t>PLO 1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 dirty="0">
                          <a:effectLst/>
                        </a:rPr>
                        <a:t>C3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6207485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400">
                          <a:effectLst/>
                        </a:rPr>
                        <a:t>PLO 2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</a:rPr>
                        <a:t> </a:t>
                      </a:r>
                      <a:r>
                        <a:rPr lang="es-CR" sz="1400" dirty="0">
                          <a:effectLst/>
                        </a:rPr>
                        <a:t>C4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4442356"/>
                  </a:ext>
                </a:extLst>
              </a:tr>
              <a:tr h="3924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400">
                          <a:effectLst/>
                        </a:rPr>
                        <a:t>PLO 3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</a:rPr>
                        <a:t> </a:t>
                      </a:r>
                      <a:r>
                        <a:rPr lang="es-CR" sz="1400" dirty="0">
                          <a:effectLst/>
                        </a:rPr>
                        <a:t>P3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6513695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400">
                          <a:effectLst/>
                        </a:rPr>
                        <a:t>PLO 4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</a:rPr>
                        <a:t> </a:t>
                      </a:r>
                      <a:r>
                        <a:rPr lang="es-CR" sz="1400" dirty="0">
                          <a:effectLst/>
                        </a:rPr>
                        <a:t>A2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2819257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400">
                          <a:effectLst/>
                        </a:rPr>
                        <a:t>PLO 5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</a:rPr>
                        <a:t> </a:t>
                      </a:r>
                      <a:r>
                        <a:rPr lang="es-CR" sz="1400" dirty="0">
                          <a:effectLst/>
                        </a:rPr>
                        <a:t>A2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 dirty="0">
                          <a:effectLst/>
                        </a:rPr>
                        <a:t> 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</a:rPr>
                        <a:t> </a:t>
                      </a:r>
                      <a:endParaRPr lang="en-MY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R" sz="1400" dirty="0">
                          <a:effectLst/>
                        </a:rPr>
                        <a:t> </a:t>
                      </a:r>
                      <a:endParaRPr lang="en-MY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1641208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807266" y="3213841"/>
            <a:ext cx="1277679" cy="8501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179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6220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ms-MY" sz="4000" dirty="0"/>
              <a:t>Komponen/ Maklumat yang Diubah </a:t>
            </a:r>
            <a:br>
              <a:rPr lang="ms-MY" sz="4000" dirty="0"/>
            </a:br>
            <a:r>
              <a:rPr lang="ms-MY" sz="4000" dirty="0"/>
              <a:t>dan Struktur Baharu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2101516"/>
            <a:ext cx="9531927" cy="4024118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Matriks Kursus lawan Hasil Pembelajaran Program (PLO) perlu dipetakan berdasarkan tahap taksonomi seperti contoh jadual berikut:</a:t>
            </a:r>
          </a:p>
          <a:p>
            <a:pPr algn="just"/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533245"/>
              </p:ext>
            </p:extLst>
          </p:nvPr>
        </p:nvGraphicFramePr>
        <p:xfrm>
          <a:off x="1773381" y="3193890"/>
          <a:ext cx="8876149" cy="281331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49079">
                  <a:extLst>
                    <a:ext uri="{9D8B030D-6E8A-4147-A177-3AD203B41FA5}">
                      <a16:colId xmlns:a16="http://schemas.microsoft.com/office/drawing/2014/main" val="870892380"/>
                    </a:ext>
                  </a:extLst>
                </a:gridCol>
                <a:gridCol w="1212513">
                  <a:extLst>
                    <a:ext uri="{9D8B030D-6E8A-4147-A177-3AD203B41FA5}">
                      <a16:colId xmlns:a16="http://schemas.microsoft.com/office/drawing/2014/main" val="3208029254"/>
                    </a:ext>
                  </a:extLst>
                </a:gridCol>
                <a:gridCol w="1939826">
                  <a:extLst>
                    <a:ext uri="{9D8B030D-6E8A-4147-A177-3AD203B41FA5}">
                      <a16:colId xmlns:a16="http://schemas.microsoft.com/office/drawing/2014/main" val="895378648"/>
                    </a:ext>
                  </a:extLst>
                </a:gridCol>
                <a:gridCol w="830796">
                  <a:extLst>
                    <a:ext uri="{9D8B030D-6E8A-4147-A177-3AD203B41FA5}">
                      <a16:colId xmlns:a16="http://schemas.microsoft.com/office/drawing/2014/main" val="3529199418"/>
                    </a:ext>
                  </a:extLst>
                </a:gridCol>
                <a:gridCol w="370979">
                  <a:extLst>
                    <a:ext uri="{9D8B030D-6E8A-4147-A177-3AD203B41FA5}">
                      <a16:colId xmlns:a16="http://schemas.microsoft.com/office/drawing/2014/main" val="1107992919"/>
                    </a:ext>
                  </a:extLst>
                </a:gridCol>
                <a:gridCol w="370979">
                  <a:extLst>
                    <a:ext uri="{9D8B030D-6E8A-4147-A177-3AD203B41FA5}">
                      <a16:colId xmlns:a16="http://schemas.microsoft.com/office/drawing/2014/main" val="3457107583"/>
                    </a:ext>
                  </a:extLst>
                </a:gridCol>
                <a:gridCol w="370979">
                  <a:extLst>
                    <a:ext uri="{9D8B030D-6E8A-4147-A177-3AD203B41FA5}">
                      <a16:colId xmlns:a16="http://schemas.microsoft.com/office/drawing/2014/main" val="602968134"/>
                    </a:ext>
                  </a:extLst>
                </a:gridCol>
                <a:gridCol w="370979">
                  <a:extLst>
                    <a:ext uri="{9D8B030D-6E8A-4147-A177-3AD203B41FA5}">
                      <a16:colId xmlns:a16="http://schemas.microsoft.com/office/drawing/2014/main" val="1096435299"/>
                    </a:ext>
                  </a:extLst>
                </a:gridCol>
                <a:gridCol w="370979">
                  <a:extLst>
                    <a:ext uri="{9D8B030D-6E8A-4147-A177-3AD203B41FA5}">
                      <a16:colId xmlns:a16="http://schemas.microsoft.com/office/drawing/2014/main" val="1341342268"/>
                    </a:ext>
                  </a:extLst>
                </a:gridCol>
                <a:gridCol w="370979">
                  <a:extLst>
                    <a:ext uri="{9D8B030D-6E8A-4147-A177-3AD203B41FA5}">
                      <a16:colId xmlns:a16="http://schemas.microsoft.com/office/drawing/2014/main" val="2325944558"/>
                    </a:ext>
                  </a:extLst>
                </a:gridCol>
                <a:gridCol w="370979">
                  <a:extLst>
                    <a:ext uri="{9D8B030D-6E8A-4147-A177-3AD203B41FA5}">
                      <a16:colId xmlns:a16="http://schemas.microsoft.com/office/drawing/2014/main" val="3536228004"/>
                    </a:ext>
                  </a:extLst>
                </a:gridCol>
                <a:gridCol w="370979">
                  <a:extLst>
                    <a:ext uri="{9D8B030D-6E8A-4147-A177-3AD203B41FA5}">
                      <a16:colId xmlns:a16="http://schemas.microsoft.com/office/drawing/2014/main" val="3982543864"/>
                    </a:ext>
                  </a:extLst>
                </a:gridCol>
                <a:gridCol w="464699">
                  <a:extLst>
                    <a:ext uri="{9D8B030D-6E8A-4147-A177-3AD203B41FA5}">
                      <a16:colId xmlns:a16="http://schemas.microsoft.com/office/drawing/2014/main" val="1806130320"/>
                    </a:ext>
                  </a:extLst>
                </a:gridCol>
                <a:gridCol w="505702">
                  <a:extLst>
                    <a:ext uri="{9D8B030D-6E8A-4147-A177-3AD203B41FA5}">
                      <a16:colId xmlns:a16="http://schemas.microsoft.com/office/drawing/2014/main" val="3232211008"/>
                    </a:ext>
                  </a:extLst>
                </a:gridCol>
                <a:gridCol w="505702">
                  <a:extLst>
                    <a:ext uri="{9D8B030D-6E8A-4147-A177-3AD203B41FA5}">
                      <a16:colId xmlns:a16="http://schemas.microsoft.com/office/drawing/2014/main" val="4208015615"/>
                    </a:ext>
                  </a:extLst>
                </a:gridCol>
              </a:tblGrid>
              <a:tr h="388820"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Bil.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Kod Kursus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Nama Kursus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Jam Kredit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Hasil Pembelajaran Program (PLO)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804882"/>
                  </a:ext>
                </a:extLst>
              </a:tr>
              <a:tr h="869217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1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2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3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4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5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6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7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8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9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10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b="1" dirty="0">
                          <a:effectLst/>
                        </a:rPr>
                        <a:t>PLO 11</a:t>
                      </a:r>
                      <a:endParaRPr lang="en-MY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327759"/>
                  </a:ext>
                </a:extLst>
              </a:tr>
              <a:tr h="777639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1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DPI 10103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Creative and Innovative Thinking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3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C4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A3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A4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68773673"/>
                  </a:ext>
                </a:extLst>
              </a:tr>
              <a:tr h="777639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2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DPI 10503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Drawing and Fundamental of Design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3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C3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P3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A3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>
                          <a:effectLst/>
                        </a:rPr>
                        <a:t> </a:t>
                      </a:r>
                      <a:endParaRPr lang="en-MY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ms-MY" sz="1200" dirty="0">
                          <a:effectLst/>
                        </a:rPr>
                        <a:t> </a:t>
                      </a:r>
                      <a:endParaRPr lang="en-MY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7595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3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2051"/>
            <a:ext cx="10972800" cy="1143000"/>
          </a:xfrm>
        </p:spPr>
        <p:txBody>
          <a:bodyPr>
            <a:normAutofit/>
          </a:bodyPr>
          <a:lstStyle/>
          <a:p>
            <a:r>
              <a:rPr lang="ms-MY" sz="3600" dirty="0"/>
              <a:t>Syarat Kemasukan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2213810"/>
            <a:ext cx="9531927" cy="3911823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Pastikan syarat kemasukan menggunakan </a:t>
            </a:r>
            <a:r>
              <a:rPr lang="ms-MY" sz="2000" dirty="0">
                <a:solidFill>
                  <a:srgbClr val="0000FF"/>
                </a:solidFill>
              </a:rPr>
              <a:t>nama mata pelajaran yang  betul</a:t>
            </a:r>
          </a:p>
          <a:p>
            <a:pPr algn="just"/>
            <a:endParaRPr lang="ms-MY" sz="2000" dirty="0"/>
          </a:p>
          <a:p>
            <a:pPr algn="just"/>
            <a:r>
              <a:rPr lang="ms-MY" sz="2000" dirty="0"/>
              <a:t>Rujuk Surat Pemakluman Jabatan Pendidikan Tinggi (JPT) bertarikh 18 Ogos 2021 berkaitan senarai </a:t>
            </a:r>
            <a:r>
              <a:rPr lang="ms-MY" sz="2000" dirty="0">
                <a:solidFill>
                  <a:srgbClr val="0000FF"/>
                </a:solidFill>
              </a:rPr>
              <a:t>kesetaraan mata pelajaran sedia ada </a:t>
            </a:r>
            <a:r>
              <a:rPr lang="ms-MY" sz="2000" dirty="0"/>
              <a:t>dengan mata pelajaran lama yang telah digugurkan, dijumudkan atau diubah kepada nama baharu</a:t>
            </a:r>
          </a:p>
          <a:p>
            <a:pPr marL="0" indent="0" algn="just">
              <a:buNone/>
            </a:pPr>
            <a:endParaRPr lang="ms-MY" sz="2000" dirty="0"/>
          </a:p>
          <a:p>
            <a:pPr algn="just"/>
            <a:r>
              <a:rPr lang="ms-MY" sz="2000" dirty="0"/>
              <a:t>Masukkan syarat </a:t>
            </a:r>
            <a:r>
              <a:rPr lang="ms-MY" sz="2000" dirty="0">
                <a:solidFill>
                  <a:srgbClr val="0000FF"/>
                </a:solidFill>
              </a:rPr>
              <a:t>kemasukan APEL </a:t>
            </a:r>
            <a:r>
              <a:rPr lang="ms-MY" sz="2000" dirty="0"/>
              <a:t>(jika berkaitan)</a:t>
            </a:r>
          </a:p>
          <a:p>
            <a:pPr algn="just"/>
            <a:endParaRPr lang="ms-MY" sz="2000" dirty="0"/>
          </a:p>
          <a:p>
            <a:pPr algn="just"/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</p:spTree>
    <p:extLst>
      <p:ext uri="{BB962C8B-B14F-4D97-AF65-F5344CB8AC3E}">
        <p14:creationId xmlns:p14="http://schemas.microsoft.com/office/powerpoint/2010/main" val="1022789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92262"/>
            <a:ext cx="10972800" cy="1143000"/>
          </a:xfrm>
        </p:spPr>
        <p:txBody>
          <a:bodyPr>
            <a:normAutofit/>
          </a:bodyPr>
          <a:lstStyle/>
          <a:p>
            <a:r>
              <a:rPr lang="ms-MY" sz="3200" dirty="0"/>
              <a:t>Perbandingan Program Akademik yang Dipohon dengan Universiti Lain/Pertindihan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2454442"/>
            <a:ext cx="9531927" cy="3671192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Digalakkan untuk menyenaraikan </a:t>
            </a:r>
            <a:r>
              <a:rPr lang="ms-MY" sz="2000" dirty="0">
                <a:solidFill>
                  <a:srgbClr val="0000FF"/>
                </a:solidFill>
              </a:rPr>
              <a:t>program akademik di universiti lain </a:t>
            </a:r>
            <a:r>
              <a:rPr lang="ms-MY" sz="2000" dirty="0"/>
              <a:t>dengan memasukkan maklumat tahun pengajian</a:t>
            </a:r>
          </a:p>
          <a:p>
            <a:pPr algn="just"/>
            <a:endParaRPr lang="ms-MY" sz="2000" dirty="0"/>
          </a:p>
          <a:p>
            <a:pPr marL="533386" lvl="1" indent="0" algn="just">
              <a:buNone/>
            </a:pPr>
            <a:r>
              <a:rPr lang="ms-MY" sz="2000" dirty="0"/>
              <a:t>Contoh:</a:t>
            </a:r>
          </a:p>
          <a:p>
            <a:pPr algn="just"/>
            <a:endParaRPr lang="ms-MY" sz="2000" dirty="0"/>
          </a:p>
          <a:p>
            <a:pPr algn="just"/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01105"/>
              </p:ext>
            </p:extLst>
          </p:nvPr>
        </p:nvGraphicFramePr>
        <p:xfrm>
          <a:off x="1311564" y="4091940"/>
          <a:ext cx="9448799" cy="23457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26937">
                  <a:extLst>
                    <a:ext uri="{9D8B030D-6E8A-4147-A177-3AD203B41FA5}">
                      <a16:colId xmlns:a16="http://schemas.microsoft.com/office/drawing/2014/main" val="4013583495"/>
                    </a:ext>
                  </a:extLst>
                </a:gridCol>
                <a:gridCol w="3474120">
                  <a:extLst>
                    <a:ext uri="{9D8B030D-6E8A-4147-A177-3AD203B41FA5}">
                      <a16:colId xmlns:a16="http://schemas.microsoft.com/office/drawing/2014/main" val="349809444"/>
                    </a:ext>
                  </a:extLst>
                </a:gridCol>
                <a:gridCol w="2047742">
                  <a:extLst>
                    <a:ext uri="{9D8B030D-6E8A-4147-A177-3AD203B41FA5}">
                      <a16:colId xmlns:a16="http://schemas.microsoft.com/office/drawing/2014/main" val="1245194912"/>
                    </a:ext>
                  </a:extLst>
                </a:gridCol>
              </a:tblGrid>
              <a:tr h="71812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b="1" dirty="0">
                          <a:effectLst/>
                        </a:rPr>
                        <a:t>UNIVERSITI/FAKULTI</a:t>
                      </a:r>
                      <a:endParaRPr lang="en-MY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b="1" dirty="0">
                          <a:effectLst/>
                        </a:rPr>
                        <a:t>PROGRAM</a:t>
                      </a:r>
                      <a:endParaRPr lang="en-MY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b="1" dirty="0">
                          <a:effectLst/>
                        </a:rPr>
                        <a:t>TEMPOH</a:t>
                      </a:r>
                      <a:endParaRPr lang="en-MY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439977"/>
                  </a:ext>
                </a:extLst>
              </a:tr>
              <a:tr h="44640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ms-MY" sz="1600" dirty="0">
                          <a:effectLst/>
                        </a:rPr>
                        <a:t>Kolej Universiti Islam Antarabangsa</a:t>
                      </a:r>
                      <a:r>
                        <a:rPr lang="ms-MY" sz="1600" baseline="0" dirty="0">
                          <a:effectLst/>
                        </a:rPr>
                        <a:t> </a:t>
                      </a:r>
                      <a:r>
                        <a:rPr lang="ms-MY" sz="1600" dirty="0">
                          <a:effectLst/>
                        </a:rPr>
                        <a:t>Selangor (KUIS)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MY" sz="1600">
                          <a:effectLst/>
                        </a:rPr>
                        <a:t>Diploma Pengajian Syariah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</a:rPr>
                        <a:t>2 ½ </a:t>
                      </a:r>
                      <a:r>
                        <a:rPr lang="en-MY" sz="1600" dirty="0" err="1">
                          <a:effectLst/>
                        </a:rPr>
                        <a:t>tahun</a:t>
                      </a:r>
                      <a:r>
                        <a:rPr lang="en-MY" sz="1600" dirty="0">
                          <a:effectLst/>
                        </a:rPr>
                        <a:t> </a:t>
                      </a:r>
                      <a:r>
                        <a:rPr lang="en-MY" sz="1600" baseline="0" dirty="0">
                          <a:effectLst/>
                        </a:rPr>
                        <a:t> 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</a:rPr>
                        <a:t>(92 jam </a:t>
                      </a:r>
                      <a:r>
                        <a:rPr lang="en-MY" sz="1600" dirty="0" err="1">
                          <a:effectLst/>
                        </a:rPr>
                        <a:t>kredit</a:t>
                      </a:r>
                      <a:r>
                        <a:rPr lang="en-MY" sz="1600" dirty="0">
                          <a:effectLst/>
                        </a:rPr>
                        <a:t>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2975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</a:rPr>
                        <a:t>Kolej</a:t>
                      </a:r>
                      <a:r>
                        <a:rPr lang="en-US" sz="1600" dirty="0">
                          <a:effectLst/>
                        </a:rPr>
                        <a:t> Islam </a:t>
                      </a:r>
                      <a:r>
                        <a:rPr lang="en-US" sz="1600" dirty="0" err="1">
                          <a:effectLst/>
                        </a:rPr>
                        <a:t>Antarabangsa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MY" sz="1600">
                          <a:effectLst/>
                        </a:rPr>
                        <a:t>Diploma Syariah Islamiyyah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</a:rPr>
                        <a:t>2 ½ </a:t>
                      </a:r>
                      <a:r>
                        <a:rPr lang="en-MY" sz="1600" dirty="0" err="1">
                          <a:effectLst/>
                        </a:rPr>
                        <a:t>tahun</a:t>
                      </a:r>
                      <a:endParaRPr lang="en-MY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</a:rPr>
                        <a:t>(92 jam </a:t>
                      </a:r>
                      <a:r>
                        <a:rPr lang="en-MY" sz="1600" dirty="0" err="1">
                          <a:effectLst/>
                        </a:rPr>
                        <a:t>kredit</a:t>
                      </a:r>
                      <a:r>
                        <a:rPr lang="en-MY" sz="1600" dirty="0">
                          <a:effectLst/>
                        </a:rPr>
                        <a:t>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7962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Kolej</a:t>
                      </a:r>
                      <a:r>
                        <a:rPr lang="en-US" sz="1600" dirty="0">
                          <a:effectLst/>
                        </a:rPr>
                        <a:t> Islam As-Sofa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</a:rPr>
                        <a:t>Diploma </a:t>
                      </a:r>
                      <a:r>
                        <a:rPr lang="en-MY" sz="1600" dirty="0" err="1">
                          <a:effectLst/>
                        </a:rPr>
                        <a:t>Syariah</a:t>
                      </a:r>
                      <a:r>
                        <a:rPr lang="en-MY" sz="1600" dirty="0">
                          <a:effectLst/>
                        </a:rPr>
                        <a:t> </a:t>
                      </a:r>
                      <a:r>
                        <a:rPr lang="en-MY" sz="1600" dirty="0" err="1">
                          <a:effectLst/>
                        </a:rPr>
                        <a:t>Islamiyyah</a:t>
                      </a:r>
                      <a:r>
                        <a:rPr lang="en-MY" sz="1600" dirty="0">
                          <a:effectLst/>
                        </a:rPr>
                        <a:t> 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</a:rPr>
                        <a:t>2 </a:t>
                      </a:r>
                      <a:r>
                        <a:rPr lang="en-MY" sz="1600" dirty="0" err="1">
                          <a:effectLst/>
                        </a:rPr>
                        <a:t>tahun</a:t>
                      </a:r>
                      <a:r>
                        <a:rPr lang="en-MY" sz="1600" dirty="0">
                          <a:effectLst/>
                        </a:rPr>
                        <a:t> 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600" dirty="0">
                          <a:effectLst/>
                        </a:rPr>
                        <a:t>(90 jam </a:t>
                      </a:r>
                      <a:r>
                        <a:rPr lang="en-MY" sz="1600" dirty="0" err="1">
                          <a:effectLst/>
                        </a:rPr>
                        <a:t>kredit</a:t>
                      </a:r>
                      <a:r>
                        <a:rPr lang="en-MY" sz="1600" dirty="0">
                          <a:effectLst/>
                        </a:rPr>
                        <a:t>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0589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330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11857"/>
            <a:ext cx="10972800" cy="1143000"/>
          </a:xfrm>
        </p:spPr>
        <p:txBody>
          <a:bodyPr>
            <a:normAutofit/>
          </a:bodyPr>
          <a:lstStyle/>
          <a:p>
            <a:r>
              <a:rPr lang="ms-MY" sz="4000" dirty="0"/>
              <a:t>Unjuran Pelajar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2124364"/>
            <a:ext cx="9531927" cy="4001270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Unjuran perlu bermula dari tahun semasa</a:t>
            </a:r>
          </a:p>
          <a:p>
            <a:pPr algn="just"/>
            <a:endParaRPr lang="ms-MY" sz="2000" dirty="0"/>
          </a:p>
          <a:p>
            <a:pPr algn="just"/>
            <a:endParaRPr lang="ms-MY" sz="2000" dirty="0"/>
          </a:p>
          <a:p>
            <a:pPr algn="just"/>
            <a:endParaRPr lang="ms-MY" sz="2000" dirty="0"/>
          </a:p>
          <a:p>
            <a:pPr algn="just"/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579" y="2638139"/>
            <a:ext cx="6280841" cy="330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798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0178"/>
            <a:ext cx="109728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Format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2197768"/>
            <a:ext cx="9531927" cy="3927866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Setiap jadual dan rajah perlu diletakkan nama</a:t>
            </a:r>
          </a:p>
          <a:p>
            <a:pPr algn="just"/>
            <a:endParaRPr lang="ms-MY" sz="2000" dirty="0"/>
          </a:p>
          <a:p>
            <a:pPr algn="just"/>
            <a:r>
              <a:rPr lang="ms-MY" sz="2000" dirty="0"/>
              <a:t>Penggunaan singkatan PdP (Pembelajaran dan Pengajaran) </a:t>
            </a:r>
          </a:p>
          <a:p>
            <a:pPr algn="just"/>
            <a:endParaRPr lang="ms-MY" sz="2000" dirty="0"/>
          </a:p>
          <a:p>
            <a:pPr algn="just"/>
            <a:r>
              <a:rPr lang="ms-MY" sz="2000" dirty="0"/>
              <a:t>Semua lampiran diletakkan </a:t>
            </a:r>
            <a:r>
              <a:rPr lang="ms-MY" sz="2000" b="1" i="1" dirty="0">
                <a:solidFill>
                  <a:srgbClr val="0000FF"/>
                </a:solidFill>
              </a:rPr>
              <a:t>hyperlink</a:t>
            </a:r>
            <a:r>
              <a:rPr lang="ms-MY" sz="2000" i="1" dirty="0"/>
              <a:t> </a:t>
            </a:r>
            <a:r>
              <a:rPr lang="ms-MY" sz="2000" dirty="0"/>
              <a:t>kepada dokumen yang berkaitan</a:t>
            </a:r>
          </a:p>
          <a:p>
            <a:pPr algn="just">
              <a:lnSpc>
                <a:spcPct val="150000"/>
              </a:lnSpc>
            </a:pP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</p:spTree>
    <p:extLst>
      <p:ext uri="{BB962C8B-B14F-4D97-AF65-F5344CB8AC3E}">
        <p14:creationId xmlns:p14="http://schemas.microsoft.com/office/powerpoint/2010/main" val="1635034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BC656-C8A0-00FE-269F-EC4552637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98342"/>
            <a:ext cx="10972800" cy="45254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Outcome Based Education </a:t>
            </a:r>
          </a:p>
          <a:p>
            <a:pPr marL="0" indent="0" algn="ctr">
              <a:buNone/>
            </a:pPr>
            <a:r>
              <a:rPr lang="en-US" sz="4400" b="1" dirty="0"/>
              <a:t>(OBE) System</a:t>
            </a:r>
            <a:endParaRPr lang="en-MY" sz="4400" b="1" dirty="0"/>
          </a:p>
        </p:txBody>
      </p:sp>
    </p:spTree>
    <p:extLst>
      <p:ext uri="{BB962C8B-B14F-4D97-AF65-F5344CB8AC3E}">
        <p14:creationId xmlns:p14="http://schemas.microsoft.com/office/powerpoint/2010/main" val="1535171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2AA20-868B-4FE2-8AB9-84DEEAD40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8077"/>
            <a:ext cx="10972800" cy="1143000"/>
          </a:xfrm>
        </p:spPr>
        <p:txBody>
          <a:bodyPr>
            <a:normAutofit/>
          </a:bodyPr>
          <a:lstStyle/>
          <a:p>
            <a:r>
              <a:rPr lang="en-MY" sz="3600" dirty="0"/>
              <a:t>OBE System Report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D873D-E70D-4AFA-AEAF-579E8E39D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94560"/>
            <a:ext cx="10972800" cy="3931074"/>
          </a:xfrm>
        </p:spPr>
        <p:txBody>
          <a:bodyPr>
            <a:normAutofit/>
          </a:bodyPr>
          <a:lstStyle/>
          <a:p>
            <a:r>
              <a:rPr lang="en-MY" sz="2400" dirty="0"/>
              <a:t>Program – Analysis Report</a:t>
            </a:r>
          </a:p>
          <a:p>
            <a:pPr marL="0" indent="0">
              <a:buNone/>
            </a:pPr>
            <a:endParaRPr lang="en-MY" sz="2400" dirty="0"/>
          </a:p>
          <a:p>
            <a:r>
              <a:rPr lang="en-MY" sz="2400" dirty="0"/>
              <a:t>Check the following items: </a:t>
            </a:r>
          </a:p>
          <a:p>
            <a:pPr marL="0" indent="0">
              <a:buNone/>
            </a:pPr>
            <a:endParaRPr lang="en-MY" sz="2400" dirty="0"/>
          </a:p>
          <a:p>
            <a:endParaRPr lang="en-MY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DEB8A0-01E5-4604-842D-C168B2F01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9685" y="3762260"/>
            <a:ext cx="2429214" cy="2067038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DBA6E30-4FC2-4503-8104-A3D853D3A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040820"/>
              </p:ext>
            </p:extLst>
          </p:nvPr>
        </p:nvGraphicFramePr>
        <p:xfrm>
          <a:off x="1263101" y="3899419"/>
          <a:ext cx="6591593" cy="179272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6591593">
                  <a:extLst>
                    <a:ext uri="{9D8B030D-6E8A-4147-A177-3AD203B41FA5}">
                      <a16:colId xmlns:a16="http://schemas.microsoft.com/office/drawing/2014/main" val="2131198341"/>
                    </a:ext>
                  </a:extLst>
                </a:gridCol>
              </a:tblGrid>
              <a:tr h="44818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romanLcParenR"/>
                      </a:pPr>
                      <a:r>
                        <a:rPr lang="ms-MY" sz="1600" dirty="0">
                          <a:effectLst/>
                        </a:rPr>
                        <a:t>Detailed Course Information (DCI) setiap kursus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335370"/>
                  </a:ext>
                </a:extLst>
              </a:tr>
              <a:tr h="44818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ms-MY" sz="1600" dirty="0">
                          <a:effectLst/>
                        </a:rPr>
                        <a:t>ii)   DCI completion status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7312185"/>
                  </a:ext>
                </a:extLst>
              </a:tr>
              <a:tr h="44818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ms-MY" sz="1600" dirty="0">
                          <a:effectLst/>
                        </a:rPr>
                        <a:t>iii)  PLO and CLO taxonomy report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2893372"/>
                  </a:ext>
                </a:extLst>
              </a:tr>
              <a:tr h="44818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ms-MY" sz="1600" dirty="0">
                          <a:effectLst/>
                        </a:rPr>
                        <a:t>iv)  Courses - MQF Sub Attributes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037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324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85A6C-F82C-4885-8BB4-40D5F01D0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030" y="755227"/>
            <a:ext cx="10972800" cy="1143000"/>
          </a:xfrm>
        </p:spPr>
        <p:txBody>
          <a:bodyPr>
            <a:normAutofit/>
          </a:bodyPr>
          <a:lstStyle/>
          <a:p>
            <a:r>
              <a:rPr lang="en-MY" sz="3600" dirty="0"/>
              <a:t>DCI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786B1-B9CB-4A14-980A-2CEFF5F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74620"/>
            <a:ext cx="10972800" cy="3703320"/>
          </a:xfrm>
        </p:spPr>
        <p:txBody>
          <a:bodyPr>
            <a:normAutofit/>
          </a:bodyPr>
          <a:lstStyle/>
          <a:p>
            <a:r>
              <a:rPr lang="en-MY" sz="2400" dirty="0"/>
              <a:t>Info: </a:t>
            </a:r>
          </a:p>
          <a:p>
            <a:pPr lvl="1"/>
            <a:r>
              <a:rPr lang="en-MY" sz="2400" dirty="0"/>
              <a:t>Synopsis </a:t>
            </a:r>
          </a:p>
          <a:p>
            <a:pPr lvl="1"/>
            <a:r>
              <a:rPr lang="en-MY" sz="2400" dirty="0"/>
              <a:t>References: at least one of the references is 5 years recent. </a:t>
            </a:r>
          </a:p>
          <a:p>
            <a:pPr lvl="1"/>
            <a:r>
              <a:rPr lang="en-MY" sz="2400" dirty="0"/>
              <a:t>Credit value &amp; year offered is correct – refer the course code. </a:t>
            </a:r>
          </a:p>
          <a:p>
            <a:pPr lvl="1"/>
            <a:endParaRPr lang="en-MY" sz="2400" dirty="0"/>
          </a:p>
          <a:p>
            <a:pPr lvl="1"/>
            <a:endParaRPr lang="en-MY" sz="2400" dirty="0"/>
          </a:p>
          <a:p>
            <a:pPr lvl="1"/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84254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0716"/>
            <a:ext cx="10972800" cy="903850"/>
          </a:xfrm>
        </p:spPr>
        <p:txBody>
          <a:bodyPr>
            <a:normAutofit/>
          </a:bodyPr>
          <a:lstStyle/>
          <a:p>
            <a:r>
              <a:rPr lang="en-US" sz="3600" dirty="0" err="1"/>
              <a:t>Rujukan</a:t>
            </a:r>
            <a:r>
              <a:rPr lang="en-US" sz="3600" dirty="0"/>
              <a:t> </a:t>
            </a:r>
            <a:r>
              <a:rPr lang="en-US" sz="3600" dirty="0" err="1"/>
              <a:t>Utama</a:t>
            </a:r>
            <a:endParaRPr lang="en-MY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366" y="1266093"/>
            <a:ext cx="5824025" cy="5591907"/>
          </a:xfrm>
        </p:spPr>
      </p:pic>
    </p:spTree>
    <p:extLst>
      <p:ext uri="{BB962C8B-B14F-4D97-AF65-F5344CB8AC3E}">
        <p14:creationId xmlns:p14="http://schemas.microsoft.com/office/powerpoint/2010/main" val="3085212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0178"/>
            <a:ext cx="109728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DCI - Synopsis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2053389"/>
            <a:ext cx="9531927" cy="407224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Synopsis shall include the followings: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/>
              <a:t>Background of course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/>
              <a:t>Aim and purpose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/>
              <a:t>Summary of the course content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/>
              <a:t>Delivery  method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/>
              <a:t>If HIEPs or IR4.0 is involved, please mention about it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/>
              <a:t>Expected outcome at the end of the course (what need to be achieved or what student could gain from this course)</a:t>
            </a: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</p:spTree>
    <p:extLst>
      <p:ext uri="{BB962C8B-B14F-4D97-AF65-F5344CB8AC3E}">
        <p14:creationId xmlns:p14="http://schemas.microsoft.com/office/powerpoint/2010/main" val="3850816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D9E2A-C11B-416A-B010-322F9C2A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9507"/>
            <a:ext cx="10972800" cy="1143000"/>
          </a:xfrm>
        </p:spPr>
        <p:txBody>
          <a:bodyPr>
            <a:normAutofit/>
          </a:bodyPr>
          <a:lstStyle/>
          <a:p>
            <a:r>
              <a:rPr lang="en-MY" sz="3600" dirty="0"/>
              <a:t>DCI – CLO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F15C9-B578-4D31-9918-401BE048B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277" y="1599288"/>
            <a:ext cx="10972800" cy="4899985"/>
          </a:xfrm>
        </p:spPr>
        <p:txBody>
          <a:bodyPr>
            <a:normAutofit/>
          </a:bodyPr>
          <a:lstStyle/>
          <a:p>
            <a:r>
              <a:rPr lang="en-MY" sz="2000" dirty="0"/>
              <a:t>CLO</a:t>
            </a:r>
          </a:p>
          <a:p>
            <a:pPr lvl="1"/>
            <a:r>
              <a:rPr lang="en-MY" sz="2000" dirty="0"/>
              <a:t>A CLO sentence should portray the MQF domain. </a:t>
            </a:r>
          </a:p>
          <a:p>
            <a:pPr lvl="1"/>
            <a:r>
              <a:rPr lang="en-US" sz="2000" dirty="0"/>
              <a:t>A good CLO (and PLO) has </a:t>
            </a:r>
            <a:r>
              <a:rPr lang="en-US" sz="2000" dirty="0">
                <a:solidFill>
                  <a:srgbClr val="0000FF"/>
                </a:solidFill>
              </a:rPr>
              <a:t>Action verb, Substance, skills and Context </a:t>
            </a:r>
            <a:r>
              <a:rPr lang="en-US" sz="2000" dirty="0"/>
              <a:t>in its sentence:</a:t>
            </a:r>
          </a:p>
          <a:p>
            <a:pPr lvl="1"/>
            <a:r>
              <a:rPr lang="en-US" sz="2000" dirty="0"/>
              <a:t>Or at least the action </a:t>
            </a:r>
            <a:r>
              <a:rPr lang="en-US" sz="2000" dirty="0">
                <a:solidFill>
                  <a:srgbClr val="0000FF"/>
                </a:solidFill>
              </a:rPr>
              <a:t>verb</a:t>
            </a:r>
            <a:r>
              <a:rPr lang="en-US" sz="2000" dirty="0"/>
              <a:t> AND the </a:t>
            </a:r>
            <a:r>
              <a:rPr lang="en-US" sz="2000" dirty="0">
                <a:solidFill>
                  <a:srgbClr val="0000FF"/>
                </a:solidFill>
              </a:rPr>
              <a:t>substance</a:t>
            </a:r>
            <a:r>
              <a:rPr lang="en-US" sz="2000" dirty="0"/>
              <a:t> in the CLO (and PLO) sentence.</a:t>
            </a:r>
          </a:p>
          <a:p>
            <a:pPr marL="609585" lvl="1" indent="0">
              <a:buNone/>
            </a:pPr>
            <a:endParaRPr lang="en-US" sz="2000" dirty="0"/>
          </a:p>
          <a:p>
            <a:pPr marL="609585" lvl="1" indent="0">
              <a:buNone/>
            </a:pPr>
            <a:endParaRPr lang="en-US" sz="2000" dirty="0"/>
          </a:p>
          <a:p>
            <a:pPr marL="609585" lvl="1" indent="0">
              <a:buNone/>
            </a:pPr>
            <a:endParaRPr lang="en-US" sz="2000" dirty="0"/>
          </a:p>
          <a:p>
            <a:pPr marL="609585" lvl="1" indent="0">
              <a:buNone/>
            </a:pPr>
            <a:endParaRPr lang="en-US" sz="2000" dirty="0"/>
          </a:p>
          <a:p>
            <a:pPr marL="609585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Note: The substance in the CLO sentence, refers to the MQF domain.</a:t>
            </a:r>
          </a:p>
          <a:p>
            <a:pPr lvl="1"/>
            <a:endParaRPr lang="en-MY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D61D4A-6BA7-492B-8732-D4B30D5938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654"/>
          <a:stretch/>
        </p:blipFill>
        <p:spPr>
          <a:xfrm>
            <a:off x="1059766" y="3770141"/>
            <a:ext cx="10072467" cy="1805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455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162CC-CC99-4213-BFF8-B5319493D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75217"/>
            <a:ext cx="10972800" cy="1143000"/>
          </a:xfrm>
        </p:spPr>
        <p:txBody>
          <a:bodyPr>
            <a:normAutofit/>
          </a:bodyPr>
          <a:lstStyle/>
          <a:p>
            <a:r>
              <a:rPr lang="en-MY" sz="3600" dirty="0"/>
              <a:t>DCI – CLO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4548C-CCDB-4D52-930B-2082EF7E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5990"/>
            <a:ext cx="10972800" cy="3919644"/>
          </a:xfrm>
        </p:spPr>
        <p:txBody>
          <a:bodyPr>
            <a:normAutofit/>
          </a:bodyPr>
          <a:lstStyle/>
          <a:p>
            <a:r>
              <a:rPr lang="en-MY" sz="2400" dirty="0"/>
              <a:t>Taxonomy level is matched with the MQF domain.</a:t>
            </a:r>
          </a:p>
          <a:p>
            <a:endParaRPr lang="en-MY" sz="2400" dirty="0"/>
          </a:p>
          <a:p>
            <a:r>
              <a:rPr lang="en-MY" sz="2400" dirty="0"/>
              <a:t>Put the </a:t>
            </a:r>
            <a:r>
              <a:rPr lang="en-MY" sz="2400" dirty="0">
                <a:solidFill>
                  <a:srgbClr val="0000FF"/>
                </a:solidFill>
              </a:rPr>
              <a:t>taxonomy level </a:t>
            </a:r>
            <a:r>
              <a:rPr lang="en-MY" sz="2400" dirty="0"/>
              <a:t>(and the MQF domain) in the CLO sentence: </a:t>
            </a:r>
          </a:p>
          <a:p>
            <a:pPr marL="0" indent="0">
              <a:buNone/>
            </a:pPr>
            <a:endParaRPr lang="en-MY" sz="2400" dirty="0"/>
          </a:p>
          <a:p>
            <a:r>
              <a:rPr lang="en-MY" sz="2400" dirty="0"/>
              <a:t>Example:  Apply the knowledge of the fundamental  medical sciences for a safe practice in medicine ( MQF1, </a:t>
            </a:r>
            <a:r>
              <a:rPr lang="en-MY" sz="2400" dirty="0">
                <a:solidFill>
                  <a:srgbClr val="0000FF"/>
                </a:solidFill>
              </a:rPr>
              <a:t>C3</a:t>
            </a:r>
            <a:r>
              <a:rPr lang="en-MY" sz="2400" dirty="0"/>
              <a:t>)</a:t>
            </a:r>
          </a:p>
          <a:p>
            <a:endParaRPr lang="en-MY" sz="2400" dirty="0"/>
          </a:p>
          <a:p>
            <a:r>
              <a:rPr lang="en-MY" sz="2400" dirty="0"/>
              <a:t>Delivery is suitable to deliver the content. </a:t>
            </a:r>
          </a:p>
        </p:txBody>
      </p:sp>
    </p:spTree>
    <p:extLst>
      <p:ext uri="{BB962C8B-B14F-4D97-AF65-F5344CB8AC3E}">
        <p14:creationId xmlns:p14="http://schemas.microsoft.com/office/powerpoint/2010/main" val="513877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770F3-6CEE-4D52-B948-B30013D61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43797"/>
            <a:ext cx="10972800" cy="1143000"/>
          </a:xfrm>
        </p:spPr>
        <p:txBody>
          <a:bodyPr>
            <a:normAutofit/>
          </a:bodyPr>
          <a:lstStyle/>
          <a:p>
            <a:r>
              <a:rPr lang="en-MY" sz="3600" dirty="0"/>
              <a:t>DCI – Assessment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B3C71-5251-4955-8D53-6FECBBB86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1720"/>
            <a:ext cx="10972800" cy="3793914"/>
          </a:xfrm>
        </p:spPr>
        <p:txBody>
          <a:bodyPr>
            <a:normAutofit/>
          </a:bodyPr>
          <a:lstStyle/>
          <a:p>
            <a:r>
              <a:rPr lang="en-MY" sz="2400" dirty="0">
                <a:solidFill>
                  <a:srgbClr val="0000FF"/>
                </a:solidFill>
              </a:rPr>
              <a:t>Category</a:t>
            </a:r>
            <a:r>
              <a:rPr lang="en-MY" sz="2400" dirty="0"/>
              <a:t> </a:t>
            </a:r>
            <a:r>
              <a:rPr lang="en-MY" sz="2400" dirty="0">
                <a:solidFill>
                  <a:srgbClr val="0000FF"/>
                </a:solidFill>
              </a:rPr>
              <a:t>Title</a:t>
            </a:r>
            <a:r>
              <a:rPr lang="en-MY" sz="2400" dirty="0"/>
              <a:t> - type of assessment </a:t>
            </a:r>
            <a:r>
              <a:rPr lang="en-MY" sz="2400" dirty="0">
                <a:solidFill>
                  <a:srgbClr val="0000FF"/>
                </a:solidFill>
              </a:rPr>
              <a:t>activity to assess the CLO</a:t>
            </a:r>
          </a:p>
          <a:p>
            <a:pPr marL="0" indent="0">
              <a:buNone/>
            </a:pPr>
            <a:endParaRPr lang="en-MY" sz="2400" dirty="0"/>
          </a:p>
          <a:p>
            <a:r>
              <a:rPr lang="en-MY" sz="2400" dirty="0">
                <a:solidFill>
                  <a:srgbClr val="0000FF"/>
                </a:solidFill>
              </a:rPr>
              <a:t>Tool</a:t>
            </a:r>
            <a:r>
              <a:rPr lang="en-MY" sz="2400" dirty="0"/>
              <a:t> - the </a:t>
            </a:r>
            <a:r>
              <a:rPr lang="en-MY" sz="2400" dirty="0">
                <a:solidFill>
                  <a:srgbClr val="0000FF"/>
                </a:solidFill>
              </a:rPr>
              <a:t>instrument</a:t>
            </a:r>
            <a:r>
              <a:rPr lang="en-MY" sz="2400" dirty="0"/>
              <a:t> used to assess the CLO through the category title. </a:t>
            </a:r>
          </a:p>
          <a:p>
            <a:endParaRPr lang="en-MY" sz="2400" dirty="0"/>
          </a:p>
          <a:p>
            <a:r>
              <a:rPr lang="en-MY" sz="2400" dirty="0"/>
              <a:t>Example: </a:t>
            </a:r>
          </a:p>
          <a:p>
            <a:pPr lvl="1"/>
            <a:r>
              <a:rPr lang="en-MY" sz="2400" dirty="0"/>
              <a:t>Category title: Group assignment</a:t>
            </a:r>
          </a:p>
          <a:p>
            <a:pPr lvl="1"/>
            <a:r>
              <a:rPr lang="en-MY" sz="2400" dirty="0"/>
              <a:t>Tool: Presentation / Role Play </a:t>
            </a:r>
          </a:p>
        </p:txBody>
      </p:sp>
    </p:spTree>
    <p:extLst>
      <p:ext uri="{BB962C8B-B14F-4D97-AF65-F5344CB8AC3E}">
        <p14:creationId xmlns:p14="http://schemas.microsoft.com/office/powerpoint/2010/main" val="3816775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630E-797C-83D0-84E6-2B070C1F0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DCI – Topic / SLT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24CFE-5200-3FE2-B6EB-C3675A95F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800" dirty="0"/>
              <a:t>Student Learning Time (</a:t>
            </a:r>
            <a:r>
              <a:rPr lang="en-MY" sz="2800" dirty="0">
                <a:solidFill>
                  <a:srgbClr val="0000FF"/>
                </a:solidFill>
              </a:rPr>
              <a:t>SLT</a:t>
            </a:r>
            <a:r>
              <a:rPr lang="en-MY" sz="2800" dirty="0"/>
              <a:t>) comprised of GL &amp; IL. </a:t>
            </a:r>
          </a:p>
          <a:p>
            <a:pPr lvl="1"/>
            <a:r>
              <a:rPr lang="en-MY" sz="2800" dirty="0"/>
              <a:t>SLT = GL + IL</a:t>
            </a:r>
          </a:p>
          <a:p>
            <a:pPr lvl="1"/>
            <a:r>
              <a:rPr lang="en-MY" sz="2800" dirty="0">
                <a:solidFill>
                  <a:srgbClr val="0000FF"/>
                </a:solidFill>
              </a:rPr>
              <a:t>GL</a:t>
            </a:r>
            <a:r>
              <a:rPr lang="en-MY" sz="2800" dirty="0"/>
              <a:t> = Guided Learning (Jam </a:t>
            </a:r>
            <a:r>
              <a:rPr lang="en-MY" sz="2800" dirty="0" err="1"/>
              <a:t>Pertemuan</a:t>
            </a:r>
            <a:r>
              <a:rPr lang="en-MY" sz="2800" dirty="0"/>
              <a:t> </a:t>
            </a:r>
            <a:r>
              <a:rPr lang="en-MY" sz="2800" dirty="0" err="1"/>
              <a:t>Bersemuka</a:t>
            </a:r>
            <a:r>
              <a:rPr lang="en-MY" sz="2800" dirty="0"/>
              <a:t>)</a:t>
            </a:r>
          </a:p>
          <a:p>
            <a:pPr lvl="1"/>
            <a:r>
              <a:rPr lang="en-MY" sz="2800" dirty="0">
                <a:solidFill>
                  <a:srgbClr val="0000FF"/>
                </a:solidFill>
              </a:rPr>
              <a:t>IL</a:t>
            </a:r>
            <a:r>
              <a:rPr lang="en-MY" sz="2800" dirty="0"/>
              <a:t> = independent learning (Jam </a:t>
            </a:r>
            <a:r>
              <a:rPr lang="en-MY" sz="2800" dirty="0" err="1"/>
              <a:t>Pembelajaran</a:t>
            </a:r>
            <a:r>
              <a:rPr lang="en-MY" sz="2800" dirty="0"/>
              <a:t> </a:t>
            </a:r>
            <a:r>
              <a:rPr lang="en-MY" sz="2800" dirty="0" err="1"/>
              <a:t>Kendiri</a:t>
            </a:r>
            <a:r>
              <a:rPr lang="en-MY" sz="2800" dirty="0"/>
              <a:t>)</a:t>
            </a:r>
          </a:p>
          <a:p>
            <a:pPr marL="609585" lvl="1" indent="0">
              <a:buNone/>
            </a:pPr>
            <a:endParaRPr lang="en-MY" sz="2800" dirty="0"/>
          </a:p>
          <a:p>
            <a:r>
              <a:rPr lang="en-MY" sz="2800" dirty="0"/>
              <a:t>Allocation of time for GL &amp; IL is in accordance to the teaching &amp; learning (</a:t>
            </a:r>
            <a:r>
              <a:rPr lang="en-MY" sz="2800" dirty="0" err="1"/>
              <a:t>PdP</a:t>
            </a:r>
            <a:r>
              <a:rPr lang="en-MY" sz="2800" dirty="0"/>
              <a:t>) activities and it is based on </a:t>
            </a:r>
            <a:r>
              <a:rPr lang="ms-MY" sz="2800" dirty="0"/>
              <a:t>GP Pembangunan Program Akademik Universiti Awam (Edisi kedua). </a:t>
            </a:r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878033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1437"/>
            <a:ext cx="10972800" cy="1143000"/>
          </a:xfrm>
        </p:spPr>
        <p:txBody>
          <a:bodyPr>
            <a:normAutofit/>
          </a:bodyPr>
          <a:lstStyle/>
          <a:p>
            <a:r>
              <a:rPr lang="ms-MY" sz="4000" dirty="0"/>
              <a:t>Jam Pembelajaran Pelajar (SLT)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4194" y="3498453"/>
            <a:ext cx="2955637" cy="1505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s-MY" sz="1800" dirty="0"/>
              <a:t>Rujuk Garis Panduan Pembangunan Program Akademik Universiti Awam (Edisi kedua)</a:t>
            </a:r>
          </a:p>
          <a:p>
            <a:endParaRPr lang="ms-MY" sz="1800" dirty="0"/>
          </a:p>
          <a:p>
            <a:endParaRPr lang="ms-MY" sz="1800" dirty="0"/>
          </a:p>
          <a:p>
            <a:pPr>
              <a:lnSpc>
                <a:spcPct val="150000"/>
              </a:lnSpc>
            </a:pPr>
            <a:endParaRPr lang="ms-MY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987" y="1377149"/>
            <a:ext cx="7394207" cy="521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6845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Terima</a:t>
            </a:r>
            <a:r>
              <a:rPr lang="en-US" sz="3600" dirty="0"/>
              <a:t> </a:t>
            </a:r>
            <a:r>
              <a:rPr lang="en-US" sz="3600" dirty="0" err="1"/>
              <a:t>kasih</a:t>
            </a:r>
            <a:endParaRPr lang="en-MY" sz="3600" dirty="0"/>
          </a:p>
        </p:txBody>
      </p:sp>
    </p:spTree>
    <p:extLst>
      <p:ext uri="{BB962C8B-B14F-4D97-AF65-F5344CB8AC3E}">
        <p14:creationId xmlns:p14="http://schemas.microsoft.com/office/powerpoint/2010/main" val="399441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223" y="717929"/>
            <a:ext cx="109728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Nama Program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7" y="1744394"/>
            <a:ext cx="9273307" cy="4381240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Jika ada perubahan nama program, pastikan nama program </a:t>
            </a:r>
            <a:r>
              <a:rPr lang="ms-MY" sz="2000" dirty="0">
                <a:solidFill>
                  <a:srgbClr val="0000FF"/>
                </a:solidFill>
              </a:rPr>
              <a:t>SEDIA ADA </a:t>
            </a:r>
            <a:r>
              <a:rPr lang="ms-MY" sz="2000" dirty="0"/>
              <a:t>dan </a:t>
            </a:r>
            <a:r>
              <a:rPr lang="ms-MY" sz="2000" dirty="0">
                <a:solidFill>
                  <a:srgbClr val="0000FF"/>
                </a:solidFill>
              </a:rPr>
              <a:t>BAHARU</a:t>
            </a:r>
            <a:r>
              <a:rPr lang="ms-MY" sz="2000" dirty="0"/>
              <a:t> ditulis di bahagian berikut:</a:t>
            </a:r>
          </a:p>
          <a:p>
            <a:pPr lvl="1" algn="just"/>
            <a:r>
              <a:rPr lang="ms-MY" sz="2000" dirty="0"/>
              <a:t>Kertas cadangan 	: Perkara  7 - Program Akademik Yang Disemak</a:t>
            </a:r>
          </a:p>
          <a:p>
            <a:pPr lvl="1" algn="just"/>
            <a:r>
              <a:rPr lang="ms-MY" sz="2000" dirty="0"/>
              <a:t>Ringkasan Eksekutif 	:  Nama Program Akademik </a:t>
            </a:r>
          </a:p>
          <a:p>
            <a:pPr lvl="1" algn="just"/>
            <a:endParaRPr lang="ms-MY" sz="2000" dirty="0"/>
          </a:p>
          <a:p>
            <a:pPr algn="just"/>
            <a:r>
              <a:rPr lang="ms-MY" sz="2000" dirty="0"/>
              <a:t>Gunakan nama program </a:t>
            </a:r>
            <a:r>
              <a:rPr lang="ms-MY" sz="2000" dirty="0">
                <a:solidFill>
                  <a:srgbClr val="0000FF"/>
                </a:solidFill>
              </a:rPr>
              <a:t>SEDIA ADA </a:t>
            </a:r>
            <a:r>
              <a:rPr lang="ms-MY" sz="2000" dirty="0"/>
              <a:t>pada tajuk dan di dalam dokumen kertas cadangan </a:t>
            </a:r>
            <a:r>
              <a:rPr lang="ms-MY" sz="2000" dirty="0">
                <a:solidFill>
                  <a:srgbClr val="FF0000"/>
                </a:solidFill>
              </a:rPr>
              <a:t>kecuali</a:t>
            </a:r>
            <a:r>
              <a:rPr lang="ms-MY" sz="2000" dirty="0"/>
              <a:t> di perkara  7-‘Program Akademik Yang Disemak’ dan bahagian yang perlu dinyatakan cadangan nama baharu.</a:t>
            </a:r>
          </a:p>
          <a:p>
            <a:pPr algn="just"/>
            <a:endParaRPr lang="ms-MY" sz="2000" dirty="0"/>
          </a:p>
          <a:p>
            <a:pPr lvl="1" algn="just"/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</p:spTree>
    <p:extLst>
      <p:ext uri="{BB962C8B-B14F-4D97-AF65-F5344CB8AC3E}">
        <p14:creationId xmlns:p14="http://schemas.microsoft.com/office/powerpoint/2010/main" val="325989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611F4-C865-0A81-DDD5-FBE88E014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9507"/>
            <a:ext cx="10972800" cy="1143000"/>
          </a:xfrm>
        </p:spPr>
        <p:txBody>
          <a:bodyPr>
            <a:normAutofit/>
          </a:bodyPr>
          <a:lstStyle/>
          <a:p>
            <a:r>
              <a:rPr lang="en-US" sz="3600" dirty="0" err="1"/>
              <a:t>Penamaan</a:t>
            </a:r>
            <a:r>
              <a:rPr lang="en-US" sz="3600" dirty="0"/>
              <a:t> Program</a:t>
            </a:r>
            <a:endParaRPr lang="en-MY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1AAE6D-D057-AF9E-1D9C-62A6AE1334C7}"/>
              </a:ext>
            </a:extLst>
          </p:cNvPr>
          <p:cNvSpPr/>
          <p:nvPr/>
        </p:nvSpPr>
        <p:spPr>
          <a:xfrm>
            <a:off x="1219200" y="1855177"/>
            <a:ext cx="9753600" cy="18745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Major </a:t>
            </a:r>
            <a:r>
              <a:rPr lang="en-MY" sz="20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dengan</a:t>
            </a:r>
            <a:r>
              <a:rPr lang="en-MY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MY" sz="20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Pengkhususan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</a:p>
          <a:p>
            <a:pPr algn="ctr"/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dengan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kepujian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tanpa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kurungan</a:t>
            </a:r>
            <a:endParaRPr lang="en-MY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Contoh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</a:p>
          <a:p>
            <a:pPr algn="ctr"/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SM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Pengajian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Bahasa (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Komunikasi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dengan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Kepujian</a:t>
            </a:r>
            <a:endParaRPr lang="en-MY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09F081-BCDA-F3AC-63B7-ECE9DF898C26}"/>
              </a:ext>
            </a:extLst>
          </p:cNvPr>
          <p:cNvSpPr/>
          <p:nvPr/>
        </p:nvSpPr>
        <p:spPr>
          <a:xfrm>
            <a:off x="1219200" y="3997895"/>
            <a:ext cx="9753599" cy="2015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0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Kepujian</a:t>
            </a:r>
            <a:r>
              <a:rPr lang="en-MY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Major-minor: </a:t>
            </a:r>
          </a:p>
          <a:p>
            <a:pPr algn="ctr"/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Kepujian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dalam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kurungan</a:t>
            </a:r>
            <a:endParaRPr lang="en-MY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Contoh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SM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Matematik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dengan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Statistik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</a:t>
            </a:r>
            <a:r>
              <a:rPr lang="en-MY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Kepujian</a:t>
            </a:r>
            <a:r>
              <a:rPr lang="en-MY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0032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9054"/>
            <a:ext cx="10972800" cy="1143000"/>
          </a:xfrm>
        </p:spPr>
        <p:txBody>
          <a:bodyPr>
            <a:normAutofit/>
          </a:bodyPr>
          <a:lstStyle/>
          <a:p>
            <a:r>
              <a:rPr lang="ms-MY" sz="3600" dirty="0"/>
              <a:t>Justifikasi Semakan Kurikulum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2165684"/>
            <a:ext cx="9531927" cy="3959950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Susun justifikasi mengikut keutamaan</a:t>
            </a:r>
          </a:p>
          <a:p>
            <a:pPr algn="just"/>
            <a:endParaRPr lang="ms-MY" sz="2000" dirty="0"/>
          </a:p>
          <a:p>
            <a:pPr algn="just"/>
            <a:r>
              <a:rPr lang="ms-MY" sz="2000" dirty="0">
                <a:solidFill>
                  <a:srgbClr val="0000FF"/>
                </a:solidFill>
              </a:rPr>
              <a:t>Rumuskan</a:t>
            </a:r>
            <a:r>
              <a:rPr lang="ms-MY" sz="2000" dirty="0"/>
              <a:t> setiap justifikasi terhadap keperluan semakan kurikulum</a:t>
            </a:r>
          </a:p>
          <a:p>
            <a:pPr algn="just"/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</p:spTree>
    <p:extLst>
      <p:ext uri="{BB962C8B-B14F-4D97-AF65-F5344CB8AC3E}">
        <p14:creationId xmlns:p14="http://schemas.microsoft.com/office/powerpoint/2010/main" val="156485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9054"/>
            <a:ext cx="10972800" cy="1143000"/>
          </a:xfrm>
        </p:spPr>
        <p:txBody>
          <a:bodyPr>
            <a:normAutofit/>
          </a:bodyPr>
          <a:lstStyle/>
          <a:p>
            <a:r>
              <a:rPr lang="ms-MY" sz="3600" dirty="0"/>
              <a:t>Justifikasi Semakan Kurikulum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2165684"/>
            <a:ext cx="9531927" cy="3959950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Laporan Penambahbaikan Kualiti Berterusan (</a:t>
            </a:r>
            <a:r>
              <a:rPr lang="ms-MY" sz="2000" i="1" dirty="0"/>
              <a:t>Continual Quality Improvement, </a:t>
            </a:r>
            <a:r>
              <a:rPr lang="ms-MY" sz="2000" dirty="0"/>
              <a:t>CQI) </a:t>
            </a:r>
          </a:p>
          <a:p>
            <a:pPr algn="just"/>
            <a:endParaRPr lang="ms-MY" sz="2000" dirty="0"/>
          </a:p>
          <a:p>
            <a:pPr lvl="1" algn="just"/>
            <a:r>
              <a:rPr lang="ms-MY" sz="2000" dirty="0"/>
              <a:t>Lampiran perlu dalam format Excel </a:t>
            </a:r>
          </a:p>
          <a:p>
            <a:pPr marL="609585" lvl="1" indent="0" algn="just">
              <a:buNone/>
            </a:pPr>
            <a:endParaRPr lang="ms-MY" sz="2000" dirty="0"/>
          </a:p>
          <a:p>
            <a:pPr lvl="1" algn="just"/>
            <a:r>
              <a:rPr lang="ms-MY" sz="2000" dirty="0"/>
              <a:t>Perlu disediakan </a:t>
            </a:r>
            <a:r>
              <a:rPr lang="ms-MY" sz="2000" dirty="0">
                <a:solidFill>
                  <a:srgbClr val="0000FF"/>
                </a:solidFill>
              </a:rPr>
              <a:t>sekurang-kurangnya bagi DUA (2) kohort </a:t>
            </a:r>
            <a:r>
              <a:rPr lang="ms-MY" sz="2000" dirty="0"/>
              <a:t>pelajar dan perbandingan perlu dibuat pada </a:t>
            </a:r>
            <a:r>
              <a:rPr lang="ms-MY" sz="2000" i="1" dirty="0"/>
              <a:t>spider web</a:t>
            </a:r>
            <a:r>
              <a:rPr lang="ms-MY" sz="2000" dirty="0"/>
              <a:t> yang sama</a:t>
            </a:r>
          </a:p>
          <a:p>
            <a:pPr marL="609585" lvl="1" indent="0" algn="just">
              <a:buNone/>
            </a:pPr>
            <a:endParaRPr lang="ms-MY" sz="2000" dirty="0"/>
          </a:p>
          <a:p>
            <a:pPr lvl="1" algn="just"/>
            <a:r>
              <a:rPr lang="ms-MY" sz="2000" dirty="0"/>
              <a:t>Data perlu lengkap</a:t>
            </a:r>
          </a:p>
          <a:p>
            <a:pPr lvl="1" algn="just"/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</p:spTree>
    <p:extLst>
      <p:ext uri="{BB962C8B-B14F-4D97-AF65-F5344CB8AC3E}">
        <p14:creationId xmlns:p14="http://schemas.microsoft.com/office/powerpoint/2010/main" val="230249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1909"/>
            <a:ext cx="10972800" cy="1143000"/>
          </a:xfrm>
        </p:spPr>
        <p:txBody>
          <a:bodyPr>
            <a:normAutofit/>
          </a:bodyPr>
          <a:lstStyle/>
          <a:p>
            <a:r>
              <a:rPr lang="en-US" sz="3600" dirty="0" err="1"/>
              <a:t>Justifikasi</a:t>
            </a:r>
            <a:r>
              <a:rPr lang="en-US" sz="3600" dirty="0"/>
              <a:t> </a:t>
            </a:r>
            <a:r>
              <a:rPr lang="en-US" sz="3600" dirty="0" err="1"/>
              <a:t>Semakan</a:t>
            </a:r>
            <a:r>
              <a:rPr lang="en-US" sz="3600" dirty="0"/>
              <a:t> </a:t>
            </a:r>
            <a:r>
              <a:rPr lang="ms-MY" sz="3600" dirty="0"/>
              <a:t>Kurikulum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1754909"/>
            <a:ext cx="9531927" cy="4370725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Senarai kursus yang mempunyai elemen </a:t>
            </a:r>
            <a:r>
              <a:rPr lang="ms-MY" sz="2000" i="1" dirty="0">
                <a:solidFill>
                  <a:srgbClr val="0000FF"/>
                </a:solidFill>
              </a:rPr>
              <a:t>Industrial Revolution</a:t>
            </a:r>
            <a:r>
              <a:rPr lang="ms-MY" sz="2000" dirty="0">
                <a:solidFill>
                  <a:srgbClr val="0000FF"/>
                </a:solidFill>
              </a:rPr>
              <a:t> (IR 4.0) </a:t>
            </a:r>
            <a:r>
              <a:rPr lang="ms-MY" sz="2000" dirty="0"/>
              <a:t>perlu diletakkan di sub-topik  “Faktor perkembangan dan perubahan teknologi” seperti contoh jadual berikut:</a:t>
            </a:r>
          </a:p>
          <a:p>
            <a:pPr algn="just"/>
            <a:endParaRPr lang="ms-MY" sz="2000" dirty="0"/>
          </a:p>
          <a:p>
            <a:pPr algn="just"/>
            <a:r>
              <a:rPr lang="ms-MY" sz="2000" dirty="0"/>
              <a:t>Pastikan kursus yang disenaraikan memang mempunyai elemen IR4.0 yang dinyatakan dan perlu dicerminkan di dalam sinopsis</a:t>
            </a:r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041435"/>
              </p:ext>
            </p:extLst>
          </p:nvPr>
        </p:nvGraphicFramePr>
        <p:xfrm>
          <a:off x="2014403" y="4050293"/>
          <a:ext cx="8996218" cy="229418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729503">
                  <a:extLst>
                    <a:ext uri="{9D8B030D-6E8A-4147-A177-3AD203B41FA5}">
                      <a16:colId xmlns:a16="http://schemas.microsoft.com/office/drawing/2014/main" val="3085848737"/>
                    </a:ext>
                  </a:extLst>
                </a:gridCol>
                <a:gridCol w="1545425">
                  <a:extLst>
                    <a:ext uri="{9D8B030D-6E8A-4147-A177-3AD203B41FA5}">
                      <a16:colId xmlns:a16="http://schemas.microsoft.com/office/drawing/2014/main" val="2387957534"/>
                    </a:ext>
                  </a:extLst>
                </a:gridCol>
                <a:gridCol w="3561108">
                  <a:extLst>
                    <a:ext uri="{9D8B030D-6E8A-4147-A177-3AD203B41FA5}">
                      <a16:colId xmlns:a16="http://schemas.microsoft.com/office/drawing/2014/main" val="1631006514"/>
                    </a:ext>
                  </a:extLst>
                </a:gridCol>
                <a:gridCol w="2140282">
                  <a:extLst>
                    <a:ext uri="{9D8B030D-6E8A-4147-A177-3AD203B41FA5}">
                      <a16:colId xmlns:a16="http://schemas.microsoft.com/office/drawing/2014/main" val="1285545518"/>
                    </a:ext>
                  </a:extLst>
                </a:gridCol>
                <a:gridCol w="1019900">
                  <a:extLst>
                    <a:ext uri="{9D8B030D-6E8A-4147-A177-3AD203B41FA5}">
                      <a16:colId xmlns:a16="http://schemas.microsoft.com/office/drawing/2014/main" val="3996202187"/>
                    </a:ext>
                  </a:extLst>
                </a:gridCol>
              </a:tblGrid>
              <a:tr h="5437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b="1">
                          <a:effectLst/>
                        </a:rPr>
                        <a:t>Bil</a:t>
                      </a:r>
                      <a:endParaRPr lang="en-MY" sz="2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b="1">
                          <a:effectLst/>
                        </a:rPr>
                        <a:t>Kod Kursus</a:t>
                      </a:r>
                      <a:endParaRPr lang="en-MY" sz="2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b="1">
                          <a:effectLst/>
                        </a:rPr>
                        <a:t>Nama Kursus</a:t>
                      </a:r>
                      <a:endParaRPr lang="en-MY" sz="2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b="1" dirty="0">
                          <a:effectLst/>
                        </a:rPr>
                        <a:t>Elemen IR4.0 </a:t>
                      </a:r>
                      <a:endParaRPr lang="en-MY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b="1" dirty="0">
                          <a:effectLst/>
                        </a:rPr>
                        <a:t>Jam Kredit</a:t>
                      </a:r>
                      <a:endParaRPr lang="en-MY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235206"/>
                  </a:ext>
                </a:extLst>
              </a:tr>
              <a:tr h="598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>
                          <a:effectLst/>
                        </a:rPr>
                        <a:t>1.</a:t>
                      </a:r>
                      <a:endParaRPr lang="en-MY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effectLst/>
                        </a:rPr>
                        <a:t>TPD 20803</a:t>
                      </a:r>
                      <a:endParaRPr lang="en-MY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effectLst/>
                        </a:rPr>
                        <a:t>Software Application for Technology</a:t>
                      </a:r>
                      <a:endParaRPr lang="en-MY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>
                          <a:effectLst/>
                        </a:rPr>
                        <a:t>Simulation</a:t>
                      </a:r>
                      <a:endParaRPr lang="en-MY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effectLst/>
                        </a:rPr>
                        <a:t>3</a:t>
                      </a:r>
                      <a:endParaRPr lang="en-MY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7845601"/>
                  </a:ext>
                </a:extLst>
              </a:tr>
              <a:tr h="553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>
                          <a:effectLst/>
                        </a:rPr>
                        <a:t>2.</a:t>
                      </a:r>
                      <a:endParaRPr lang="en-MY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>
                          <a:effectLst/>
                        </a:rPr>
                        <a:t>TPD 21503</a:t>
                      </a:r>
                      <a:endParaRPr lang="en-MY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>
                          <a:effectLst/>
                        </a:rPr>
                        <a:t>Industrial Controls</a:t>
                      </a:r>
                      <a:endParaRPr lang="en-MY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>
                          <a:effectLst/>
                        </a:rPr>
                        <a:t>Simulation</a:t>
                      </a:r>
                      <a:endParaRPr lang="en-MY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>
                          <a:effectLst/>
                        </a:rPr>
                        <a:t>3</a:t>
                      </a:r>
                      <a:endParaRPr lang="en-MY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1430229"/>
                  </a:ext>
                </a:extLst>
              </a:tr>
              <a:tr h="598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>
                          <a:effectLst/>
                        </a:rPr>
                        <a:t>3.</a:t>
                      </a:r>
                      <a:endParaRPr lang="en-MY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>
                          <a:effectLst/>
                        </a:rPr>
                        <a:t>TPD 32204</a:t>
                      </a:r>
                      <a:endParaRPr lang="en-MY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>
                          <a:effectLst/>
                        </a:rPr>
                        <a:t>Product Design and Development</a:t>
                      </a:r>
                      <a:endParaRPr lang="en-MY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effectLst/>
                        </a:rPr>
                        <a:t>Additive Manufacturing</a:t>
                      </a:r>
                      <a:endParaRPr lang="en-MY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effectLst/>
                        </a:rPr>
                        <a:t>4</a:t>
                      </a:r>
                      <a:endParaRPr lang="en-MY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4676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52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1909"/>
            <a:ext cx="10972800" cy="1143000"/>
          </a:xfrm>
        </p:spPr>
        <p:txBody>
          <a:bodyPr>
            <a:normAutofit/>
          </a:bodyPr>
          <a:lstStyle/>
          <a:p>
            <a:r>
              <a:rPr lang="ms-MY" sz="3600" dirty="0"/>
              <a:t>Justifikasi Semakan Kurikulum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36" y="1754909"/>
            <a:ext cx="9531927" cy="462664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ms-MY" sz="2400" dirty="0"/>
              <a:t>Senarai kursus yang mempunyai elemen </a:t>
            </a:r>
            <a:r>
              <a:rPr lang="ms-MY" sz="2400" dirty="0">
                <a:solidFill>
                  <a:srgbClr val="0000FF"/>
                </a:solidFill>
              </a:rPr>
              <a:t>HIEPs</a:t>
            </a:r>
            <a:r>
              <a:rPr lang="ms-MY" sz="2400" dirty="0"/>
              <a:t> perlu diletakkan di sub-topik  “Amalan Pendidikan Berimpak Tinggi (High Impact Educational Practices, HIEPs)” seperti contoh jadual berikut:</a:t>
            </a:r>
          </a:p>
          <a:p>
            <a:pPr algn="just">
              <a:lnSpc>
                <a:spcPct val="150000"/>
              </a:lnSpc>
            </a:pPr>
            <a:endParaRPr lang="ms-MY" sz="2400" dirty="0"/>
          </a:p>
          <a:p>
            <a:pPr algn="just">
              <a:lnSpc>
                <a:spcPct val="150000"/>
              </a:lnSpc>
            </a:pPr>
            <a:endParaRPr lang="ms-MY" sz="2400" dirty="0"/>
          </a:p>
          <a:p>
            <a:pPr algn="just">
              <a:lnSpc>
                <a:spcPct val="150000"/>
              </a:lnSpc>
            </a:pPr>
            <a:endParaRPr lang="ms-MY" sz="2400" dirty="0"/>
          </a:p>
          <a:p>
            <a:pPr algn="just">
              <a:lnSpc>
                <a:spcPct val="110000"/>
              </a:lnSpc>
            </a:pPr>
            <a:endParaRPr lang="ms-MY" sz="2400" dirty="0"/>
          </a:p>
          <a:p>
            <a:pPr algn="just">
              <a:lnSpc>
                <a:spcPct val="110000"/>
              </a:lnSpc>
            </a:pPr>
            <a:r>
              <a:rPr lang="ms-MY" sz="2400" dirty="0"/>
              <a:t>Elemen HIEPs perlu dicerminkan di dalam sinopsis, hasil pembelajaran kursus (CLO), Topic/SLT dan penilaian</a:t>
            </a:r>
          </a:p>
          <a:p>
            <a:pPr algn="just">
              <a:lnSpc>
                <a:spcPct val="110000"/>
              </a:lnSpc>
            </a:pPr>
            <a:endParaRPr lang="ms-MY" sz="2400" dirty="0"/>
          </a:p>
          <a:p>
            <a:pPr algn="just">
              <a:lnSpc>
                <a:spcPct val="110000"/>
              </a:lnSpc>
            </a:pPr>
            <a:r>
              <a:rPr lang="ms-MY" sz="2400" dirty="0"/>
              <a:t>Sekurang-kurangnya </a:t>
            </a:r>
            <a:r>
              <a:rPr lang="ms-MY" sz="2400" b="1" dirty="0">
                <a:solidFill>
                  <a:srgbClr val="0000FF"/>
                </a:solidFill>
              </a:rPr>
              <a:t>5 elemen HIEPs </a:t>
            </a:r>
            <a:r>
              <a:rPr lang="ms-MY" sz="2400" dirty="0"/>
              <a:t>dalam program Sarjana Muda (merujuk kepada GP Pembangunan Program Akademik ms 56)</a:t>
            </a:r>
          </a:p>
          <a:p>
            <a:pPr algn="just">
              <a:lnSpc>
                <a:spcPct val="150000"/>
              </a:lnSpc>
            </a:pPr>
            <a:endParaRPr lang="ms-MY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053044"/>
              </p:ext>
            </p:extLst>
          </p:nvPr>
        </p:nvGraphicFramePr>
        <p:xfrm>
          <a:off x="1735658" y="2978174"/>
          <a:ext cx="9134765" cy="1193103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740740">
                  <a:extLst>
                    <a:ext uri="{9D8B030D-6E8A-4147-A177-3AD203B41FA5}">
                      <a16:colId xmlns:a16="http://schemas.microsoft.com/office/drawing/2014/main" val="2719733257"/>
                    </a:ext>
                  </a:extLst>
                </a:gridCol>
                <a:gridCol w="1569225">
                  <a:extLst>
                    <a:ext uri="{9D8B030D-6E8A-4147-A177-3AD203B41FA5}">
                      <a16:colId xmlns:a16="http://schemas.microsoft.com/office/drawing/2014/main" val="3823720747"/>
                    </a:ext>
                  </a:extLst>
                </a:gridCol>
                <a:gridCol w="3615951">
                  <a:extLst>
                    <a:ext uri="{9D8B030D-6E8A-4147-A177-3AD203B41FA5}">
                      <a16:colId xmlns:a16="http://schemas.microsoft.com/office/drawing/2014/main" val="2253595719"/>
                    </a:ext>
                  </a:extLst>
                </a:gridCol>
                <a:gridCol w="2173243">
                  <a:extLst>
                    <a:ext uri="{9D8B030D-6E8A-4147-A177-3AD203B41FA5}">
                      <a16:colId xmlns:a16="http://schemas.microsoft.com/office/drawing/2014/main" val="2972688308"/>
                    </a:ext>
                  </a:extLst>
                </a:gridCol>
                <a:gridCol w="1035606">
                  <a:extLst>
                    <a:ext uri="{9D8B030D-6E8A-4147-A177-3AD203B41FA5}">
                      <a16:colId xmlns:a16="http://schemas.microsoft.com/office/drawing/2014/main" val="3022999011"/>
                    </a:ext>
                  </a:extLst>
                </a:gridCol>
              </a:tblGrid>
              <a:tr h="529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b="1" dirty="0">
                          <a:effectLst/>
                        </a:rPr>
                        <a:t>Bil</a:t>
                      </a:r>
                      <a:endParaRPr lang="en-MY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b="1">
                          <a:effectLst/>
                        </a:rPr>
                        <a:t>Kod Kursus</a:t>
                      </a:r>
                      <a:endParaRPr lang="en-MY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b="1" dirty="0">
                          <a:effectLst/>
                        </a:rPr>
                        <a:t>Nama Kursus</a:t>
                      </a:r>
                      <a:endParaRPr lang="en-MY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b="1" dirty="0">
                          <a:effectLst/>
                        </a:rPr>
                        <a:t>Elemen HIEPs  </a:t>
                      </a:r>
                      <a:endParaRPr lang="en-MY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b="1" dirty="0">
                          <a:effectLst/>
                        </a:rPr>
                        <a:t>Jam Kredit</a:t>
                      </a:r>
                      <a:endParaRPr lang="en-MY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152734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dirty="0">
                          <a:effectLst/>
                        </a:rPr>
                        <a:t>1.</a:t>
                      </a:r>
                      <a:endParaRPr lang="en-MY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ms-MY" sz="1600">
                          <a:effectLst/>
                        </a:rPr>
                        <a:t>TPD 32204</a:t>
                      </a:r>
                      <a:endParaRPr lang="en-MY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ms-MY" sz="1600">
                          <a:effectLst/>
                        </a:rPr>
                        <a:t>Product Design and Development</a:t>
                      </a:r>
                      <a:endParaRPr lang="en-MY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>
                          <a:effectLst/>
                        </a:rPr>
                        <a:t>Project Capstone</a:t>
                      </a:r>
                      <a:endParaRPr lang="en-MY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effectLst/>
                        </a:rPr>
                        <a:t>4</a:t>
                      </a:r>
                      <a:endParaRPr lang="en-MY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8526320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ms-MY" sz="1600" dirty="0">
                          <a:effectLst/>
                        </a:rPr>
                        <a:t>2.</a:t>
                      </a:r>
                      <a:endParaRPr lang="en-MY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ms-MY" sz="1600">
                          <a:effectLst/>
                        </a:rPr>
                        <a:t>TPD 32503</a:t>
                      </a:r>
                      <a:endParaRPr lang="en-MY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ms-MY" sz="1600">
                          <a:effectLst/>
                        </a:rPr>
                        <a:t>Technologist in Society</a:t>
                      </a:r>
                      <a:endParaRPr lang="en-MY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>
                          <a:effectLst/>
                        </a:rPr>
                        <a:t>SULAM</a:t>
                      </a:r>
                      <a:endParaRPr lang="en-MY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effectLst/>
                        </a:rPr>
                        <a:t>3</a:t>
                      </a:r>
                      <a:endParaRPr lang="en-MY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1676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21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E4A3C-BCAC-D876-6835-AF8746A08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</p:spPr>
        <p:txBody>
          <a:bodyPr>
            <a:noAutofit/>
          </a:bodyPr>
          <a:lstStyle/>
          <a:p>
            <a:r>
              <a:rPr lang="en-MY" sz="3600" dirty="0" err="1"/>
              <a:t>Struktur</a:t>
            </a:r>
            <a:r>
              <a:rPr lang="en-MY" sz="3600" dirty="0"/>
              <a:t> Program &amp; </a:t>
            </a:r>
            <a:r>
              <a:rPr lang="en-MY" sz="3600" dirty="0" err="1"/>
              <a:t>Kursus</a:t>
            </a:r>
            <a:r>
              <a:rPr lang="en-MY" sz="3600" dirty="0"/>
              <a:t> MPU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9A1DD9F-63F1-2745-1BDD-F55E916BF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>
            <a:normAutofit/>
          </a:bodyPr>
          <a:lstStyle/>
          <a:p>
            <a:pPr algn="just"/>
            <a:r>
              <a:rPr lang="ms-MY" sz="2000" dirty="0"/>
              <a:t>Senarai penawaran kursus Mata Pelajaran Umum (MPU) perlu merujuk kepada semester yang ditetapkan oleh Fakulti Pengajian Umum dan Pendidikan Lanjutan (FUPL).</a:t>
            </a:r>
          </a:p>
          <a:p>
            <a:pPr algn="just"/>
            <a:endParaRPr lang="ms-MY" sz="2000" dirty="0"/>
          </a:p>
          <a:p>
            <a:pPr algn="just"/>
            <a:r>
              <a:rPr lang="ms-MY" sz="2000" dirty="0"/>
              <a:t>Tawaran kursus MPU: </a:t>
            </a:r>
          </a:p>
          <a:p>
            <a:pPr lvl="1" algn="just"/>
            <a:r>
              <a:rPr lang="ms-MY" sz="2000" dirty="0"/>
              <a:t>Diploma:</a:t>
            </a:r>
          </a:p>
          <a:p>
            <a:pPr marL="1142972" lvl="2" indent="0" algn="just">
              <a:buNone/>
            </a:pPr>
            <a:r>
              <a:rPr lang="ms-MY" sz="2000" dirty="0">
                <a:hlinkClick r:id="rId2"/>
              </a:rPr>
              <a:t>https://tinyurl.com/MPUDiploma</a:t>
            </a:r>
            <a:endParaRPr lang="ms-MY" sz="2000" dirty="0"/>
          </a:p>
          <a:p>
            <a:pPr marL="0" indent="0" algn="just">
              <a:buNone/>
            </a:pPr>
            <a:endParaRPr lang="ms-MY" sz="2000" dirty="0"/>
          </a:p>
          <a:p>
            <a:pPr lvl="1" algn="just"/>
            <a:r>
              <a:rPr lang="ms-MY" sz="2000" dirty="0"/>
              <a:t>Sarjana Muda:</a:t>
            </a:r>
          </a:p>
          <a:p>
            <a:pPr marL="0" indent="0" algn="just" defTabSz="1189038">
              <a:buNone/>
            </a:pPr>
            <a:r>
              <a:rPr lang="ms-MY" sz="2000" dirty="0"/>
              <a:t>      	</a:t>
            </a:r>
            <a:r>
              <a:rPr lang="ms-MY" sz="2000" dirty="0">
                <a:hlinkClick r:id="rId3"/>
              </a:rPr>
              <a:t>https://tinyurl.com/MPUSarjanaMuda</a:t>
            </a:r>
            <a:endParaRPr lang="ms-MY" sz="2000" dirty="0"/>
          </a:p>
          <a:p>
            <a:pPr marL="0" indent="0" algn="just" defTabSz="1189038">
              <a:buNone/>
            </a:pPr>
            <a:endParaRPr lang="ms-MY" sz="2000" dirty="0"/>
          </a:p>
          <a:p>
            <a:pPr algn="just"/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  <a:p>
            <a:pPr algn="just">
              <a:lnSpc>
                <a:spcPct val="150000"/>
              </a:lnSpc>
            </a:pPr>
            <a:endParaRPr lang="ms-MY" sz="2000" dirty="0"/>
          </a:p>
        </p:txBody>
      </p:sp>
    </p:spTree>
    <p:extLst>
      <p:ext uri="{BB962C8B-B14F-4D97-AF65-F5344CB8AC3E}">
        <p14:creationId xmlns:p14="http://schemas.microsoft.com/office/powerpoint/2010/main" val="1067362504"/>
      </p:ext>
    </p:extLst>
  </p:cSld>
  <p:clrMapOvr>
    <a:masterClrMapping/>
  </p:clrMapOvr>
</p:sld>
</file>

<file path=ppt/theme/theme1.xml><?xml version="1.0" encoding="utf-8"?>
<a:theme xmlns:a="http://schemas.openxmlformats.org/drawingml/2006/main" name="Abstract-Colorful-Waves-PowerPoint-Templates-Widesc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2">
      <a:dk1>
        <a:srgbClr val="141516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Abstract-Colorful-Waves-PowerPoint-Templates-Widescreen</Template>
  <TotalTime>3085</TotalTime>
  <Words>1301</Words>
  <Application>Microsoft Office PowerPoint</Application>
  <PresentationFormat>Widescreen</PresentationFormat>
  <Paragraphs>387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맑은 고딕</vt:lpstr>
      <vt:lpstr>Arial</vt:lpstr>
      <vt:lpstr>Calibri</vt:lpstr>
      <vt:lpstr>Cambria</vt:lpstr>
      <vt:lpstr>Century Gothic</vt:lpstr>
      <vt:lpstr>Abstract-Colorful-Waves-PowerPoint-Templates-Widescreen</vt:lpstr>
      <vt:lpstr>Custom Design</vt:lpstr>
      <vt:lpstr>AMALAN BAIK</vt:lpstr>
      <vt:lpstr>Rujukan Utama</vt:lpstr>
      <vt:lpstr>Nama Program</vt:lpstr>
      <vt:lpstr>Penamaan Program</vt:lpstr>
      <vt:lpstr>Justifikasi Semakan Kurikulum</vt:lpstr>
      <vt:lpstr>Justifikasi Semakan Kurikulum</vt:lpstr>
      <vt:lpstr>Justifikasi Semakan Kurikulum</vt:lpstr>
      <vt:lpstr>Justifikasi Semakan Kurikulum</vt:lpstr>
      <vt:lpstr>Struktur Program &amp; Kursus MPU</vt:lpstr>
      <vt:lpstr>Komponen/ Maklumat yang Diubah  dan Struktur Baharu </vt:lpstr>
      <vt:lpstr>Komponen/ Maklumat yang Diubah  dan Struktur Baharu </vt:lpstr>
      <vt:lpstr>Komponen/ Maklumat yang Diubah  dan Struktur Baharu </vt:lpstr>
      <vt:lpstr>Syarat Kemasukan</vt:lpstr>
      <vt:lpstr>Perbandingan Program Akademik yang Dipohon dengan Universiti Lain/Pertindihan Program</vt:lpstr>
      <vt:lpstr>Unjuran Pelajar</vt:lpstr>
      <vt:lpstr>Format</vt:lpstr>
      <vt:lpstr>PowerPoint Presentation</vt:lpstr>
      <vt:lpstr>OBE System Report  </vt:lpstr>
      <vt:lpstr>DCI </vt:lpstr>
      <vt:lpstr>DCI - Synopsis</vt:lpstr>
      <vt:lpstr>DCI – CLO sentence</vt:lpstr>
      <vt:lpstr>DCI – CLO sentence</vt:lpstr>
      <vt:lpstr>DCI – Assessment  </vt:lpstr>
      <vt:lpstr>DCI – Topic / SLT</vt:lpstr>
      <vt:lpstr>Jam Pembelajaran Pelajar (SLT)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AMALAN BAIK</dc:title>
  <dc:creator>User</dc:creator>
  <cp:lastModifiedBy>60193833800</cp:lastModifiedBy>
  <cp:revision>64</cp:revision>
  <dcterms:created xsi:type="dcterms:W3CDTF">2021-08-29T12:21:29Z</dcterms:created>
  <dcterms:modified xsi:type="dcterms:W3CDTF">2022-09-01T08:58:31Z</dcterms:modified>
</cp:coreProperties>
</file>